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369" r:id="rId3"/>
    <p:sldId id="295" r:id="rId4"/>
    <p:sldId id="294" r:id="rId5"/>
    <p:sldId id="259" r:id="rId6"/>
    <p:sldId id="292" r:id="rId7"/>
    <p:sldId id="306" r:id="rId8"/>
    <p:sldId id="355" r:id="rId9"/>
    <p:sldId id="395" r:id="rId10"/>
    <p:sldId id="396" r:id="rId11"/>
    <p:sldId id="385" r:id="rId12"/>
    <p:sldId id="310" r:id="rId13"/>
    <p:sldId id="329" r:id="rId14"/>
    <p:sldId id="394" r:id="rId15"/>
    <p:sldId id="304" r:id="rId16"/>
    <p:sldId id="383" r:id="rId17"/>
    <p:sldId id="318" r:id="rId18"/>
    <p:sldId id="319" r:id="rId19"/>
    <p:sldId id="320" r:id="rId20"/>
    <p:sldId id="378" r:id="rId21"/>
    <p:sldId id="327" r:id="rId22"/>
    <p:sldId id="348" r:id="rId23"/>
    <p:sldId id="352" r:id="rId24"/>
    <p:sldId id="387" r:id="rId25"/>
    <p:sldId id="308" r:id="rId26"/>
    <p:sldId id="296" r:id="rId27"/>
    <p:sldId id="342" r:id="rId28"/>
    <p:sldId id="315" r:id="rId29"/>
    <p:sldId id="341" r:id="rId30"/>
    <p:sldId id="397" r:id="rId31"/>
    <p:sldId id="380" r:id="rId32"/>
    <p:sldId id="364" r:id="rId33"/>
    <p:sldId id="368" r:id="rId34"/>
    <p:sldId id="375" r:id="rId35"/>
    <p:sldId id="374" r:id="rId36"/>
    <p:sldId id="398" r:id="rId37"/>
    <p:sldId id="340" r:id="rId38"/>
    <p:sldId id="330" r:id="rId39"/>
    <p:sldId id="391" r:id="rId40"/>
    <p:sldId id="389" r:id="rId41"/>
    <p:sldId id="393" r:id="rId42"/>
    <p:sldId id="305" r:id="rId43"/>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R Bergey" initials="DRB" lastIdx="1" clrIdx="0">
    <p:extLst>
      <p:ext uri="{19B8F6BF-5375-455C-9EA6-DF929625EA0E}">
        <p15:presenceInfo xmlns:p15="http://schemas.microsoft.com/office/powerpoint/2012/main" userId="Daniel R Berg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00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94712" autoAdjust="0"/>
  </p:normalViewPr>
  <p:slideViewPr>
    <p:cSldViewPr snapToGrid="0">
      <p:cViewPr varScale="1">
        <p:scale>
          <a:sx n="104" d="100"/>
          <a:sy n="104" d="100"/>
        </p:scale>
        <p:origin x="1050" y="126"/>
      </p:cViewPr>
      <p:guideLst/>
    </p:cSldViewPr>
  </p:slideViewPr>
  <p:notesTextViewPr>
    <p:cViewPr>
      <p:scale>
        <a:sx n="1" d="1"/>
        <a:sy n="1" d="1"/>
      </p:scale>
      <p:origin x="0" y="0"/>
    </p:cViewPr>
  </p:notesTextViewPr>
  <p:sorterViewPr>
    <p:cViewPr varScale="1">
      <p:scale>
        <a:sx n="1" d="1"/>
        <a:sy n="1" d="1"/>
      </p:scale>
      <p:origin x="0" y="-47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32" tIns="45716" rIns="91432" bIns="45716"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32" tIns="45716" rIns="91432" bIns="45716" rtlCol="0"/>
          <a:lstStyle>
            <a:lvl1pPr algn="r">
              <a:defRPr sz="1200"/>
            </a:lvl1pPr>
          </a:lstStyle>
          <a:p>
            <a:fld id="{7678F33B-6AAC-4556-A88E-08798996AA7F}" type="datetimeFigureOut">
              <a:rPr lang="en-US" smtClean="0"/>
              <a:t>2/10/2022</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32" tIns="45716" rIns="91432" bIns="45716" rtlCol="0" anchor="ctr"/>
          <a:lstStyle/>
          <a:p>
            <a:endParaRPr lang="en-US"/>
          </a:p>
        </p:txBody>
      </p:sp>
      <p:sp>
        <p:nvSpPr>
          <p:cNvPr id="5" name="Notes Placeholder 4"/>
          <p:cNvSpPr>
            <a:spLocks noGrp="1"/>
          </p:cNvSpPr>
          <p:nvPr>
            <p:ph type="body" sz="quarter" idx="3"/>
          </p:nvPr>
        </p:nvSpPr>
        <p:spPr>
          <a:xfrm>
            <a:off x="731839" y="4621214"/>
            <a:ext cx="5851525" cy="3779837"/>
          </a:xfrm>
          <a:prstGeom prst="rect">
            <a:avLst/>
          </a:prstGeom>
        </p:spPr>
        <p:txBody>
          <a:bodyPr vert="horz" lIns="91432" tIns="45716" rIns="91432" bIns="457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32" tIns="45716" rIns="91432" bIns="45716"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32" tIns="45716" rIns="91432" bIns="45716" rtlCol="0" anchor="b"/>
          <a:lstStyle>
            <a:lvl1pPr algn="r">
              <a:defRPr sz="1200"/>
            </a:lvl1pPr>
          </a:lstStyle>
          <a:p>
            <a:fld id="{83F825B5-03D4-4BE2-9EF0-9C8205632771}" type="slidenum">
              <a:rPr lang="en-US" smtClean="0"/>
              <a:t>‹#›</a:t>
            </a:fld>
            <a:endParaRPr lang="en-US"/>
          </a:p>
        </p:txBody>
      </p:sp>
    </p:spTree>
    <p:extLst>
      <p:ext uri="{BB962C8B-B14F-4D97-AF65-F5344CB8AC3E}">
        <p14:creationId xmlns:p14="http://schemas.microsoft.com/office/powerpoint/2010/main" val="4271690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825B5-03D4-4BE2-9EF0-9C8205632771}" type="slidenum">
              <a:rPr lang="en-US" smtClean="0"/>
              <a:t>39</a:t>
            </a:fld>
            <a:endParaRPr lang="en-US"/>
          </a:p>
        </p:txBody>
      </p:sp>
    </p:spTree>
    <p:extLst>
      <p:ext uri="{BB962C8B-B14F-4D97-AF65-F5344CB8AC3E}">
        <p14:creationId xmlns:p14="http://schemas.microsoft.com/office/powerpoint/2010/main" val="364794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30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76250"/>
            <a:ext cx="7467600" cy="728662"/>
          </a:xfrm>
        </p:spPr>
        <p:txBody>
          <a:bodyPr anchor="b">
            <a:normAutofit/>
          </a:bodyPr>
          <a:lstStyle>
            <a:lvl1pPr algn="ctr">
              <a:defRPr sz="3600" b="1">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71188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189364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3475" y="447675"/>
            <a:ext cx="7362825" cy="62388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19100" y="1425575"/>
            <a:ext cx="8362950" cy="50990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36040385"/>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73" r:id="rId3"/>
  </p:sldLayoutIdLst>
  <p:txStyles>
    <p:titleStyle>
      <a:lvl1pPr algn="l" defTabSz="914400" rtl="0" eaLnBrk="1" latinLnBrk="0" hangingPunct="1">
        <a:lnSpc>
          <a:spcPct val="90000"/>
        </a:lnSpc>
        <a:spcBef>
          <a:spcPct val="0"/>
        </a:spcBef>
        <a:buNone/>
        <a:defRPr sz="36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457200" indent="-457200" algn="l" defTabSz="914400" rtl="0" eaLnBrk="1" latinLnBrk="0" hangingPunct="1">
        <a:lnSpc>
          <a:spcPct val="100000"/>
        </a:lnSpc>
        <a:spcBef>
          <a:spcPts val="600"/>
        </a:spcBef>
        <a:spcAft>
          <a:spcPts val="600"/>
        </a:spcAft>
        <a:buFont typeface="Wingdings" panose="05000000000000000000" pitchFamily="2" charset="2"/>
        <a:buChar char="q"/>
        <a:defRPr sz="24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914400" indent="-342900" algn="l" defTabSz="914400" rtl="0" eaLnBrk="1" latinLnBrk="0" hangingPunct="1">
        <a:lnSpc>
          <a:spcPct val="100000"/>
        </a:lnSpc>
        <a:spcBef>
          <a:spcPts val="600"/>
        </a:spcBef>
        <a:spcAft>
          <a:spcPts val="600"/>
        </a:spcAft>
        <a:buFont typeface="Wingdings" panose="05000000000000000000" pitchFamily="2" charset="2"/>
        <a:buChar char="ü"/>
        <a:defRPr sz="2400" b="1"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371600" indent="-342900" algn="l" defTabSz="914400" rtl="0" eaLnBrk="1" latinLnBrk="0" hangingPunct="1">
        <a:lnSpc>
          <a:spcPct val="100000"/>
        </a:lnSpc>
        <a:spcBef>
          <a:spcPts val="600"/>
        </a:spcBef>
        <a:spcAft>
          <a:spcPts val="600"/>
        </a:spcAft>
        <a:buFont typeface="Arial" panose="020B0604020202020204" pitchFamily="34" charset="0"/>
        <a:buChar char="•"/>
        <a:defRPr sz="2400" b="1"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2400" b="1"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2400" b="1"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s://link.springer.com/chapter/10.1007/978-3-319-28609-9_1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researchgate.net/publication/294284585_Policing_of_gut_microbiota_by_the_adaptive_immune_syste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frontiersin.org/articles/10.3389/fimmu.2020.600973/ful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ncbi.nlm.nih.gov/pmc/articles/PMC5433529/"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cell.com/fulltext/S0092-8674(14)00345-6v"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journals.lww.com/cmj/fulltext/2020/04050/gut_hormones_in_microbiota_gut_brain_cross_talk.11.aspx"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sciencedirect.com/science/article/abs/pii/S1471491420301325"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The_Plastics/mind-altering-microorganisms-713790e070c5" TargetMode="External"/><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378685" y="350611"/>
            <a:ext cx="8525369" cy="1246495"/>
          </a:xfrm>
          <a:prstGeom prst="rect">
            <a:avLst/>
          </a:prstGeom>
          <a:noFill/>
        </p:spPr>
        <p:txBody>
          <a:bodyPr wrap="square" rtlCol="0">
            <a:spAutoFit/>
          </a:bodyPr>
          <a:lstStyle/>
          <a:p>
            <a:pPr algn="ctr">
              <a:spcBef>
                <a:spcPts val="600"/>
              </a:spcBef>
              <a:spcAft>
                <a:spcPts val="600"/>
              </a:spcAft>
            </a:pP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Bioinformatics Workshop – SPR2022</a:t>
            </a:r>
          </a:p>
          <a:p>
            <a:pPr algn="ctr"/>
            <a:r>
              <a:rPr lang="en-US" sz="3200" b="1" dirty="0">
                <a:latin typeface="Tahoma" panose="020B0604030504040204" pitchFamily="34" charset="0"/>
                <a:ea typeface="Tahoma" panose="020B0604030504040204" pitchFamily="34" charset="0"/>
                <a:cs typeface="Tahoma" panose="020B0604030504040204" pitchFamily="34" charset="0"/>
              </a:rPr>
              <a:t>Overview of the Gut Microbiota</a:t>
            </a:r>
          </a:p>
          <a:p>
            <a:pPr algn="ctr"/>
            <a:r>
              <a:rPr lang="en-US" b="1" i="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Daniel Bergey Ph.D.  // Great Basin College </a:t>
            </a:r>
          </a:p>
        </p:txBody>
      </p:sp>
      <p:pic>
        <p:nvPicPr>
          <p:cNvPr id="6" name="Picture 5">
            <a:extLst>
              <a:ext uri="{FF2B5EF4-FFF2-40B4-BE49-F238E27FC236}">
                <a16:creationId xmlns:a16="http://schemas.microsoft.com/office/drawing/2014/main" id="{F4916703-1BC2-4BC9-BAAF-9C3219B2D89E}"/>
              </a:ext>
            </a:extLst>
          </p:cNvPr>
          <p:cNvPicPr>
            <a:picLocks noChangeAspect="1"/>
          </p:cNvPicPr>
          <p:nvPr/>
        </p:nvPicPr>
        <p:blipFill>
          <a:blip r:embed="rId2"/>
          <a:stretch>
            <a:fillRect/>
          </a:stretch>
        </p:blipFill>
        <p:spPr>
          <a:xfrm>
            <a:off x="336006" y="2103085"/>
            <a:ext cx="8525369" cy="4265807"/>
          </a:xfrm>
          <a:prstGeom prst="rect">
            <a:avLst/>
          </a:prstGeom>
        </p:spPr>
      </p:pic>
    </p:spTree>
    <p:extLst>
      <p:ext uri="{BB962C8B-B14F-4D97-AF65-F5344CB8AC3E}">
        <p14:creationId xmlns:p14="http://schemas.microsoft.com/office/powerpoint/2010/main" val="2434861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85B514-6D8B-4B40-A8E4-1D0A4CA20642}"/>
              </a:ext>
            </a:extLst>
          </p:cNvPr>
          <p:cNvSpPr txBox="1"/>
          <p:nvPr/>
        </p:nvSpPr>
        <p:spPr>
          <a:xfrm>
            <a:off x="2041237" y="471056"/>
            <a:ext cx="5446639"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The Human Microbiome</a:t>
            </a:r>
          </a:p>
        </p:txBody>
      </p:sp>
      <p:grpSp>
        <p:nvGrpSpPr>
          <p:cNvPr id="12" name="Group 11">
            <a:extLst>
              <a:ext uri="{FF2B5EF4-FFF2-40B4-BE49-F238E27FC236}">
                <a16:creationId xmlns:a16="http://schemas.microsoft.com/office/drawing/2014/main" id="{5725D8B1-6ECC-4DB4-B07A-80E816FA60FF}"/>
              </a:ext>
            </a:extLst>
          </p:cNvPr>
          <p:cNvGrpSpPr/>
          <p:nvPr/>
        </p:nvGrpSpPr>
        <p:grpSpPr>
          <a:xfrm>
            <a:off x="1206869" y="1804304"/>
            <a:ext cx="6932544" cy="3762186"/>
            <a:chOff x="966729" y="1979788"/>
            <a:chExt cx="6932544" cy="3762186"/>
          </a:xfrm>
        </p:grpSpPr>
        <p:pic>
          <p:nvPicPr>
            <p:cNvPr id="6" name="Picture 5">
              <a:extLst>
                <a:ext uri="{FF2B5EF4-FFF2-40B4-BE49-F238E27FC236}">
                  <a16:creationId xmlns:a16="http://schemas.microsoft.com/office/drawing/2014/main" id="{F3BE3BB3-77D7-49ED-AA1B-1ACC004CF42B}"/>
                </a:ext>
              </a:extLst>
            </p:cNvPr>
            <p:cNvPicPr>
              <a:picLocks noChangeAspect="1"/>
            </p:cNvPicPr>
            <p:nvPr/>
          </p:nvPicPr>
          <p:blipFill>
            <a:blip r:embed="rId2"/>
            <a:stretch>
              <a:fillRect/>
            </a:stretch>
          </p:blipFill>
          <p:spPr>
            <a:xfrm>
              <a:off x="1244726" y="2249345"/>
              <a:ext cx="6654547" cy="3492629"/>
            </a:xfrm>
            <a:prstGeom prst="rect">
              <a:avLst/>
            </a:prstGeom>
          </p:spPr>
        </p:pic>
        <p:sp>
          <p:nvSpPr>
            <p:cNvPr id="9" name="TextBox 8">
              <a:extLst>
                <a:ext uri="{FF2B5EF4-FFF2-40B4-BE49-F238E27FC236}">
                  <a16:creationId xmlns:a16="http://schemas.microsoft.com/office/drawing/2014/main" id="{CE1A98D3-1944-4EFE-9DC9-C0C74189924F}"/>
                </a:ext>
              </a:extLst>
            </p:cNvPr>
            <p:cNvSpPr txBox="1"/>
            <p:nvPr/>
          </p:nvSpPr>
          <p:spPr>
            <a:xfrm>
              <a:off x="966729" y="1979788"/>
              <a:ext cx="2281043" cy="400110"/>
            </a:xfrm>
            <a:prstGeom prst="rect">
              <a:avLst/>
            </a:prstGeom>
            <a:noFill/>
          </p:spPr>
          <p:txBody>
            <a:bodyPr wrap="squar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What is known</a:t>
              </a:r>
            </a:p>
          </p:txBody>
        </p:sp>
        <p:sp>
          <p:nvSpPr>
            <p:cNvPr id="10" name="TextBox 9">
              <a:extLst>
                <a:ext uri="{FF2B5EF4-FFF2-40B4-BE49-F238E27FC236}">
                  <a16:creationId xmlns:a16="http://schemas.microsoft.com/office/drawing/2014/main" id="{B4B0EC39-9DB0-4871-A2E8-D27F41612722}"/>
                </a:ext>
              </a:extLst>
            </p:cNvPr>
            <p:cNvSpPr txBox="1"/>
            <p:nvPr/>
          </p:nvSpPr>
          <p:spPr>
            <a:xfrm>
              <a:off x="4343851" y="1985475"/>
              <a:ext cx="2934349" cy="400110"/>
            </a:xfrm>
            <a:prstGeom prst="rect">
              <a:avLst/>
            </a:prstGeom>
            <a:noFill/>
          </p:spPr>
          <p:txBody>
            <a:bodyPr wrap="squar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What is unknown (?)</a:t>
              </a:r>
            </a:p>
          </p:txBody>
        </p:sp>
      </p:grpSp>
    </p:spTree>
    <p:extLst>
      <p:ext uri="{BB962C8B-B14F-4D97-AF65-F5344CB8AC3E}">
        <p14:creationId xmlns:p14="http://schemas.microsoft.com/office/powerpoint/2010/main" val="1173335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38F0285-7B22-41D7-ABCF-5F0701D178AE}"/>
              </a:ext>
            </a:extLst>
          </p:cNvPr>
          <p:cNvSpPr/>
          <p:nvPr/>
        </p:nvSpPr>
        <p:spPr>
          <a:xfrm>
            <a:off x="195547" y="333184"/>
            <a:ext cx="8743407" cy="1831271"/>
          </a:xfrm>
          <a:prstGeom prst="rect">
            <a:avLst/>
          </a:prstGeom>
        </p:spPr>
        <p:txBody>
          <a:bodyPr wrap="square">
            <a:spAutoFit/>
          </a:bodyPr>
          <a:lstStyle/>
          <a:p>
            <a:pPr>
              <a:spcAft>
                <a:spcPts val="600"/>
              </a:spcAft>
            </a:pPr>
            <a:r>
              <a:rPr lang="en-US" sz="2800" b="1" dirty="0">
                <a:solidFill>
                  <a:srgbClr val="17181D"/>
                </a:solidFill>
                <a:latin typeface="Tahoma" panose="020B0604030504040204" pitchFamily="34" charset="0"/>
                <a:ea typeface="Tahoma" panose="020B0604030504040204" pitchFamily="34" charset="0"/>
                <a:cs typeface="Tahoma" panose="020B0604030504040204" pitchFamily="34" charset="0"/>
              </a:rPr>
              <a:t>Normal Gut Microbiota &amp; Immune Development</a:t>
            </a:r>
            <a:r>
              <a:rPr lang="en-US" sz="1400" b="1" dirty="0">
                <a:solidFill>
                  <a:srgbClr val="17181D"/>
                </a:solidFill>
                <a:latin typeface="Tahoma" panose="020B0604030504040204" pitchFamily="34" charset="0"/>
                <a:ea typeface="Tahoma" panose="020B0604030504040204" pitchFamily="34" charset="0"/>
                <a:cs typeface="Tahoma" panose="020B0604030504040204" pitchFamily="34" charset="0"/>
              </a:rPr>
              <a:t> </a:t>
            </a:r>
          </a:p>
          <a:p>
            <a:pPr marL="339725" indent="-285750">
              <a:buFont typeface="Wingdings" panose="05000000000000000000" pitchFamily="2" charset="2"/>
              <a:buChar char="q"/>
            </a:pPr>
            <a:r>
              <a:rPr lang="en-US" sz="2000" dirty="0">
                <a:solidFill>
                  <a:srgbClr val="17181D"/>
                </a:solidFill>
                <a:latin typeface="Tahoma" panose="020B0604030504040204" pitchFamily="34" charset="0"/>
                <a:ea typeface="Tahoma" panose="020B0604030504040204" pitchFamily="34" charset="0"/>
                <a:cs typeface="Tahoma" panose="020B0604030504040204" pitchFamily="34" charset="0"/>
              </a:rPr>
              <a:t>Early life nutrition is a critical factor in shaping the gut microbiota, and promoting appropriate </a:t>
            </a:r>
            <a:r>
              <a:rPr lang="en-US" sz="2000" u="sng" dirty="0">
                <a:solidFill>
                  <a:srgbClr val="17181D"/>
                </a:solidFill>
                <a:latin typeface="Tahoma" panose="020B0604030504040204" pitchFamily="34" charset="0"/>
                <a:ea typeface="Tahoma" panose="020B0604030504040204" pitchFamily="34" charset="0"/>
                <a:cs typeface="Tahoma" panose="020B0604030504040204" pitchFamily="34" charset="0"/>
              </a:rPr>
              <a:t>brain development</a:t>
            </a:r>
            <a:r>
              <a:rPr lang="en-US" sz="2000" dirty="0">
                <a:solidFill>
                  <a:srgbClr val="17181D"/>
                </a:solidFill>
                <a:latin typeface="Tahoma" panose="020B0604030504040204" pitchFamily="34" charset="0"/>
                <a:ea typeface="Tahoma" panose="020B0604030504040204" pitchFamily="34" charset="0"/>
                <a:cs typeface="Tahoma" panose="020B0604030504040204" pitchFamily="34" charset="0"/>
              </a:rPr>
              <a:t>.  Gaining better understanding of the microbiota-gut-brain relationship, and the role of nutrition in early neurological development is a very active area of current research. </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64368896-5C50-4441-B805-5C234DADB67E}"/>
              </a:ext>
            </a:extLst>
          </p:cNvPr>
          <p:cNvPicPr>
            <a:picLocks noChangeAspect="1"/>
          </p:cNvPicPr>
          <p:nvPr/>
        </p:nvPicPr>
        <p:blipFill>
          <a:blip r:embed="rId2"/>
          <a:stretch>
            <a:fillRect/>
          </a:stretch>
        </p:blipFill>
        <p:spPr>
          <a:xfrm>
            <a:off x="861873" y="2225967"/>
            <a:ext cx="7402606" cy="4476186"/>
          </a:xfrm>
          <a:prstGeom prst="rect">
            <a:avLst/>
          </a:prstGeom>
        </p:spPr>
      </p:pic>
    </p:spTree>
    <p:extLst>
      <p:ext uri="{BB962C8B-B14F-4D97-AF65-F5344CB8AC3E}">
        <p14:creationId xmlns:p14="http://schemas.microsoft.com/office/powerpoint/2010/main" val="268809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897" y="432615"/>
            <a:ext cx="8205124" cy="997709"/>
          </a:xfrm>
          <a:prstGeom prst="rect">
            <a:avLst/>
          </a:prstGeom>
        </p:spPr>
        <p:txBody>
          <a:bodyPr vert="horz" wrap="square" lIns="0" tIns="12700" rIns="0" bIns="0" rtlCol="0">
            <a:spAutoFit/>
          </a:bodyPr>
          <a:lstStyle/>
          <a:p>
            <a:pPr marL="12700" algn="ctr">
              <a:lnSpc>
                <a:spcPct val="100000"/>
              </a:lnSpc>
              <a:spcBef>
                <a:spcPts val="100"/>
              </a:spcBef>
            </a:pPr>
            <a:r>
              <a:rPr lang="en-US" sz="3200" spc="-5" dirty="0"/>
              <a:t>Commensal Microbes Provide a </a:t>
            </a:r>
            <a:r>
              <a:rPr sz="3200" u="sng" spc="-5" dirty="0"/>
              <a:t>Protective</a:t>
            </a:r>
            <a:r>
              <a:rPr sz="3200" spc="10" dirty="0"/>
              <a:t> </a:t>
            </a:r>
            <a:r>
              <a:rPr lang="en-US" sz="3200" spc="-5" dirty="0"/>
              <a:t>F</a:t>
            </a:r>
            <a:r>
              <a:rPr sz="3200" spc="-5" dirty="0"/>
              <a:t>unction</a:t>
            </a:r>
            <a:r>
              <a:rPr sz="3200" spc="15" dirty="0"/>
              <a:t> </a:t>
            </a:r>
            <a:r>
              <a:rPr sz="3200" spc="-5" dirty="0"/>
              <a:t>(barrier</a:t>
            </a:r>
            <a:r>
              <a:rPr sz="3200" spc="15" dirty="0"/>
              <a:t> </a:t>
            </a:r>
            <a:r>
              <a:rPr sz="3200" spc="-5" dirty="0"/>
              <a:t>effect)</a:t>
            </a:r>
            <a:r>
              <a:rPr lang="en-US" sz="3200" spc="-5" dirty="0"/>
              <a:t> </a:t>
            </a:r>
            <a:endParaRPr sz="3200" spc="-5" dirty="0"/>
          </a:p>
        </p:txBody>
      </p:sp>
      <p:sp>
        <p:nvSpPr>
          <p:cNvPr id="3" name="object 3"/>
          <p:cNvSpPr txBox="1"/>
          <p:nvPr/>
        </p:nvSpPr>
        <p:spPr>
          <a:xfrm>
            <a:off x="445649" y="1838895"/>
            <a:ext cx="8458201" cy="2339102"/>
          </a:xfrm>
          <a:prstGeom prst="rect">
            <a:avLst/>
          </a:prstGeom>
        </p:spPr>
        <p:txBody>
          <a:bodyPr vert="horz" wrap="square" lIns="0" tIns="60960" rIns="0" bIns="0" rtlCol="0">
            <a:spAutoFit/>
          </a:bodyPr>
          <a:lstStyle/>
          <a:p>
            <a:pPr marL="461963" marR="5080" indent="-461963">
              <a:lnSpc>
                <a:spcPts val="3020"/>
              </a:lnSpc>
              <a:spcBef>
                <a:spcPts val="600"/>
              </a:spcBef>
              <a:spcAft>
                <a:spcPts val="2400"/>
              </a:spcAft>
              <a:buFont typeface="Wingdings" panose="05000000000000000000" pitchFamily="2" charset="2"/>
              <a:buChar char="q"/>
              <a:tabLst>
                <a:tab pos="3851275" algn="l"/>
              </a:tabLst>
            </a:pPr>
            <a:r>
              <a:rPr sz="2400" spc="-10" dirty="0">
                <a:latin typeface="Tahoma" panose="020B0604030504040204" pitchFamily="34" charset="0"/>
                <a:ea typeface="Tahoma" panose="020B0604030504040204" pitchFamily="34" charset="0"/>
                <a:cs typeface="Tahoma" panose="020B0604030504040204" pitchFamily="34" charset="0"/>
              </a:rPr>
              <a:t>Comp</a:t>
            </a:r>
            <a:r>
              <a:rPr sz="2400" spc="-25" dirty="0">
                <a:latin typeface="Tahoma" panose="020B0604030504040204" pitchFamily="34" charset="0"/>
                <a:ea typeface="Tahoma" panose="020B0604030504040204" pitchFamily="34" charset="0"/>
                <a:cs typeface="Tahoma" panose="020B0604030504040204" pitchFamily="34" charset="0"/>
              </a:rPr>
              <a:t>e</a:t>
            </a:r>
            <a:r>
              <a:rPr sz="2400" spc="-35" dirty="0">
                <a:latin typeface="Tahoma" panose="020B0604030504040204" pitchFamily="34" charset="0"/>
                <a:ea typeface="Tahoma" panose="020B0604030504040204" pitchFamily="34" charset="0"/>
                <a:cs typeface="Tahoma" panose="020B0604030504040204" pitchFamily="34" charset="0"/>
              </a:rPr>
              <a:t>t</a:t>
            </a:r>
            <a:r>
              <a:rPr sz="2400" spc="-5" dirty="0">
                <a:latin typeface="Tahoma" panose="020B0604030504040204" pitchFamily="34" charset="0"/>
                <a:ea typeface="Tahoma" panose="020B0604030504040204" pitchFamily="34" charset="0"/>
                <a:cs typeface="Tahoma" panose="020B0604030504040204" pitchFamily="34" charset="0"/>
              </a:rPr>
              <a:t>e</a:t>
            </a:r>
            <a:r>
              <a:rPr sz="2400" dirty="0">
                <a:latin typeface="Tahoma" panose="020B0604030504040204" pitchFamily="34" charset="0"/>
                <a:ea typeface="Tahoma" panose="020B0604030504040204" pitchFamily="34" charset="0"/>
                <a:cs typeface="Tahoma" panose="020B0604030504040204" pitchFamily="34" charset="0"/>
              </a:rPr>
              <a:t> a</a:t>
            </a:r>
            <a:r>
              <a:rPr sz="2400" spc="-10" dirty="0">
                <a:latin typeface="Tahoma" panose="020B0604030504040204" pitchFamily="34" charset="0"/>
                <a:ea typeface="Tahoma" panose="020B0604030504040204" pitchFamily="34" charset="0"/>
                <a:cs typeface="Tahoma" panose="020B0604030504040204" pitchFamily="34" charset="0"/>
              </a:rPr>
              <a:t>n</a:t>
            </a:r>
            <a:r>
              <a:rPr sz="2400" spc="-5" dirty="0">
                <a:latin typeface="Tahoma" panose="020B0604030504040204" pitchFamily="34" charset="0"/>
                <a:ea typeface="Tahoma" panose="020B0604030504040204" pitchFamily="34" charset="0"/>
                <a:cs typeface="Tahoma" panose="020B0604030504040204" pitchFamily="34" charset="0"/>
              </a:rPr>
              <a:t>d </a:t>
            </a:r>
            <a:r>
              <a:rPr sz="2400" spc="5" dirty="0">
                <a:latin typeface="Tahoma" panose="020B0604030504040204" pitchFamily="34" charset="0"/>
                <a:ea typeface="Tahoma" panose="020B0604030504040204" pitchFamily="34" charset="0"/>
                <a:cs typeface="Tahoma" panose="020B0604030504040204" pitchFamily="34" charset="0"/>
              </a:rPr>
              <a:t>a</a:t>
            </a:r>
            <a:r>
              <a:rPr sz="2400" spc="-10" dirty="0">
                <a:latin typeface="Tahoma" panose="020B0604030504040204" pitchFamily="34" charset="0"/>
                <a:ea typeface="Tahoma" panose="020B0604030504040204" pitchFamily="34" charset="0"/>
                <a:cs typeface="Tahoma" panose="020B0604030504040204" pitchFamily="34" charset="0"/>
              </a:rPr>
              <a:t>dhe</a:t>
            </a:r>
            <a:r>
              <a:rPr sz="2400" spc="-55" dirty="0">
                <a:latin typeface="Tahoma" panose="020B0604030504040204" pitchFamily="34" charset="0"/>
                <a:ea typeface="Tahoma" panose="020B0604030504040204" pitchFamily="34" charset="0"/>
                <a:cs typeface="Tahoma" panose="020B0604030504040204" pitchFamily="34" charset="0"/>
              </a:rPr>
              <a:t>r</a:t>
            </a:r>
            <a:r>
              <a:rPr sz="2400" spc="-5" dirty="0">
                <a:latin typeface="Tahoma" panose="020B0604030504040204" pitchFamily="34" charset="0"/>
                <a:ea typeface="Tahoma" panose="020B0604030504040204" pitchFamily="34" charset="0"/>
                <a:cs typeface="Tahoma" panose="020B0604030504040204" pitchFamily="34" charset="0"/>
              </a:rPr>
              <a:t>e</a:t>
            </a:r>
            <a:r>
              <a:rPr sz="2400" spc="15" dirty="0">
                <a:latin typeface="Tahoma" panose="020B0604030504040204" pitchFamily="34" charset="0"/>
                <a:ea typeface="Tahoma" panose="020B0604030504040204" pitchFamily="34" charset="0"/>
                <a:cs typeface="Tahoma" panose="020B0604030504040204" pitchFamily="34" charset="0"/>
              </a:rPr>
              <a:t> </a:t>
            </a:r>
            <a:r>
              <a:rPr sz="2400" spc="-35" dirty="0">
                <a:latin typeface="Tahoma" panose="020B0604030504040204" pitchFamily="34" charset="0"/>
                <a:ea typeface="Tahoma" panose="020B0604030504040204" pitchFamily="34" charset="0"/>
                <a:cs typeface="Tahoma" panose="020B0604030504040204" pitchFamily="34" charset="0"/>
              </a:rPr>
              <a:t>t</a:t>
            </a:r>
            <a:r>
              <a:rPr sz="2400" spc="-5" dirty="0">
                <a:latin typeface="Tahoma" panose="020B0604030504040204" pitchFamily="34" charset="0"/>
                <a:ea typeface="Tahoma" panose="020B0604030504040204" pitchFamily="34" charset="0"/>
                <a:cs typeface="Tahoma" panose="020B0604030504040204" pitchFamily="34" charset="0"/>
              </a:rPr>
              <a:t>o </a:t>
            </a:r>
            <a:r>
              <a:rPr lang="en-US" sz="2400" spc="-5" dirty="0">
                <a:latin typeface="Tahoma" panose="020B0604030504040204" pitchFamily="34" charset="0"/>
                <a:ea typeface="Tahoma" panose="020B0604030504040204" pitchFamily="34" charset="0"/>
                <a:cs typeface="Tahoma" panose="020B0604030504040204" pitchFamily="34" charset="0"/>
              </a:rPr>
              <a:t>potential </a:t>
            </a:r>
            <a:r>
              <a:rPr lang="en-US" sz="2400" u="sng" spc="-5" dirty="0">
                <a:latin typeface="Tahoma" panose="020B0604030504040204" pitchFamily="34" charset="0"/>
                <a:ea typeface="Tahoma" panose="020B0604030504040204" pitchFamily="34" charset="0"/>
                <a:cs typeface="Tahoma" panose="020B0604030504040204" pitchFamily="34" charset="0"/>
              </a:rPr>
              <a:t>a</a:t>
            </a:r>
            <a:r>
              <a:rPr sz="2400" u="sng" spc="-45" dirty="0">
                <a:latin typeface="Tahoma" panose="020B0604030504040204" pitchFamily="34" charset="0"/>
                <a:ea typeface="Tahoma" panose="020B0604030504040204" pitchFamily="34" charset="0"/>
                <a:cs typeface="Tahoma" panose="020B0604030504040204" pitchFamily="34" charset="0"/>
              </a:rPr>
              <a:t>tt</a:t>
            </a:r>
            <a:r>
              <a:rPr sz="2400" u="sng" spc="-5" dirty="0">
                <a:latin typeface="Tahoma" panose="020B0604030504040204" pitchFamily="34" charset="0"/>
                <a:ea typeface="Tahoma" panose="020B0604030504040204" pitchFamily="34" charset="0"/>
                <a:cs typeface="Tahoma" panose="020B0604030504040204" pitchFamily="34" charset="0"/>
              </a:rPr>
              <a:t>a</a:t>
            </a:r>
            <a:r>
              <a:rPr sz="2400" u="sng" dirty="0">
                <a:latin typeface="Tahoma" panose="020B0604030504040204" pitchFamily="34" charset="0"/>
                <a:ea typeface="Tahoma" panose="020B0604030504040204" pitchFamily="34" charset="0"/>
                <a:cs typeface="Tahoma" panose="020B0604030504040204" pitchFamily="34" charset="0"/>
              </a:rPr>
              <a:t>c</a:t>
            </a:r>
            <a:r>
              <a:rPr sz="2400" u="sng" spc="-10" dirty="0">
                <a:latin typeface="Tahoma" panose="020B0604030504040204" pitchFamily="34" charset="0"/>
                <a:ea typeface="Tahoma" panose="020B0604030504040204" pitchFamily="34" charset="0"/>
                <a:cs typeface="Tahoma" panose="020B0604030504040204" pitchFamily="34" charset="0"/>
              </a:rPr>
              <a:t>hme</a:t>
            </a:r>
            <a:r>
              <a:rPr sz="2400" u="sng" spc="-40" dirty="0">
                <a:latin typeface="Tahoma" panose="020B0604030504040204" pitchFamily="34" charset="0"/>
                <a:ea typeface="Tahoma" panose="020B0604030504040204" pitchFamily="34" charset="0"/>
                <a:cs typeface="Tahoma" panose="020B0604030504040204" pitchFamily="34" charset="0"/>
              </a:rPr>
              <a:t>n</a:t>
            </a:r>
            <a:r>
              <a:rPr sz="2400" u="sng" spc="-5" dirty="0">
                <a:latin typeface="Tahoma" panose="020B0604030504040204" pitchFamily="34" charset="0"/>
                <a:ea typeface="Tahoma" panose="020B0604030504040204" pitchFamily="34" charset="0"/>
                <a:cs typeface="Tahoma" panose="020B0604030504040204" pitchFamily="34" charset="0"/>
              </a:rPr>
              <a:t>t</a:t>
            </a:r>
            <a:r>
              <a:rPr lang="en-US" sz="2400" u="sng" spc="-5" dirty="0">
                <a:latin typeface="Tahoma" panose="020B0604030504040204" pitchFamily="34" charset="0"/>
                <a:ea typeface="Tahoma" panose="020B0604030504040204" pitchFamily="34" charset="0"/>
                <a:cs typeface="Tahoma" panose="020B0604030504040204" pitchFamily="34" charset="0"/>
              </a:rPr>
              <a:t> sites</a:t>
            </a:r>
            <a:r>
              <a:rPr lang="en-US" sz="2400" spc="-5" dirty="0">
                <a:latin typeface="Tahoma" panose="020B0604030504040204" pitchFamily="34" charset="0"/>
                <a:ea typeface="Tahoma" panose="020B0604030504040204" pitchFamily="34" charset="0"/>
                <a:cs typeface="Tahoma" panose="020B0604030504040204" pitchFamily="34" charset="0"/>
              </a:rPr>
              <a:t> on the       </a:t>
            </a:r>
            <a:r>
              <a:rPr sz="2400" spc="-10" dirty="0">
                <a:latin typeface="Tahoma" panose="020B0604030504040204" pitchFamily="34" charset="0"/>
                <a:ea typeface="Tahoma" panose="020B0604030504040204" pitchFamily="34" charset="0"/>
                <a:cs typeface="Tahoma" panose="020B0604030504040204" pitchFamily="34" charset="0"/>
              </a:rPr>
              <a:t>brush</a:t>
            </a:r>
            <a:r>
              <a:rPr sz="2400" spc="35" dirty="0">
                <a:latin typeface="Tahoma" panose="020B0604030504040204" pitchFamily="34" charset="0"/>
                <a:ea typeface="Tahoma" panose="020B0604030504040204" pitchFamily="34" charset="0"/>
                <a:cs typeface="Tahoma" panose="020B0604030504040204" pitchFamily="34" charset="0"/>
              </a:rPr>
              <a:t> </a:t>
            </a:r>
            <a:r>
              <a:rPr sz="2400" spc="-15" dirty="0">
                <a:latin typeface="Tahoma" panose="020B0604030504040204" pitchFamily="34" charset="0"/>
                <a:ea typeface="Tahoma" panose="020B0604030504040204" pitchFamily="34" charset="0"/>
                <a:cs typeface="Tahoma" panose="020B0604030504040204" pitchFamily="34" charset="0"/>
              </a:rPr>
              <a:t>border </a:t>
            </a:r>
            <a:r>
              <a:rPr sz="2400" dirty="0">
                <a:latin typeface="Tahoma" panose="020B0604030504040204" pitchFamily="34" charset="0"/>
                <a:ea typeface="Tahoma" panose="020B0604030504040204" pitchFamily="34" charset="0"/>
                <a:cs typeface="Tahoma" panose="020B0604030504040204" pitchFamily="34" charset="0"/>
              </a:rPr>
              <a:t>of</a:t>
            </a:r>
            <a:r>
              <a:rPr sz="2400" spc="-10" dirty="0">
                <a:latin typeface="Tahoma" panose="020B0604030504040204" pitchFamily="34" charset="0"/>
                <a:ea typeface="Tahoma" panose="020B0604030504040204" pitchFamily="34" charset="0"/>
                <a:cs typeface="Tahoma" panose="020B0604030504040204" pitchFamily="34" charset="0"/>
              </a:rPr>
              <a:t> </a:t>
            </a:r>
            <a:r>
              <a:rPr sz="2400" spc="-15" dirty="0">
                <a:latin typeface="Tahoma" panose="020B0604030504040204" pitchFamily="34" charset="0"/>
                <a:ea typeface="Tahoma" panose="020B0604030504040204" pitchFamily="34" charset="0"/>
                <a:cs typeface="Tahoma" panose="020B0604030504040204" pitchFamily="34" charset="0"/>
              </a:rPr>
              <a:t>intestinal</a:t>
            </a:r>
            <a:r>
              <a:rPr sz="2400" spc="15" dirty="0">
                <a:latin typeface="Tahoma" panose="020B0604030504040204" pitchFamily="34" charset="0"/>
                <a:ea typeface="Tahoma" panose="020B0604030504040204" pitchFamily="34" charset="0"/>
                <a:cs typeface="Tahoma" panose="020B0604030504040204" pitchFamily="34" charset="0"/>
              </a:rPr>
              <a:t> </a:t>
            </a:r>
            <a:r>
              <a:rPr sz="2400" spc="-5" dirty="0">
                <a:latin typeface="Tahoma" panose="020B0604030504040204" pitchFamily="34" charset="0"/>
                <a:ea typeface="Tahoma" panose="020B0604030504040204" pitchFamily="34" charset="0"/>
                <a:cs typeface="Tahoma" panose="020B0604030504040204" pitchFamily="34" charset="0"/>
              </a:rPr>
              <a:t>epithelial.</a:t>
            </a:r>
            <a:endParaRPr sz="2400" dirty="0">
              <a:latin typeface="Tahoma" panose="020B0604030504040204" pitchFamily="34" charset="0"/>
              <a:ea typeface="Tahoma" panose="020B0604030504040204" pitchFamily="34" charset="0"/>
              <a:cs typeface="Tahoma" panose="020B0604030504040204" pitchFamily="34" charset="0"/>
            </a:endParaRPr>
          </a:p>
          <a:p>
            <a:pPr marL="461963" lvl="1" indent="-461963">
              <a:lnSpc>
                <a:spcPct val="100000"/>
              </a:lnSpc>
              <a:spcBef>
                <a:spcPts val="600"/>
              </a:spcBef>
              <a:spcAft>
                <a:spcPts val="2400"/>
              </a:spcAft>
              <a:buFont typeface="Wingdings" panose="05000000000000000000" pitchFamily="2" charset="2"/>
              <a:buChar char="q"/>
              <a:tabLst>
                <a:tab pos="3851275" algn="l"/>
              </a:tabLst>
            </a:pPr>
            <a:r>
              <a:rPr sz="2400" spc="-15" dirty="0">
                <a:latin typeface="Tahoma" panose="020B0604030504040204" pitchFamily="34" charset="0"/>
                <a:ea typeface="Tahoma" panose="020B0604030504040204" pitchFamily="34" charset="0"/>
                <a:cs typeface="Tahoma" panose="020B0604030504040204" pitchFamily="34" charset="0"/>
              </a:rPr>
              <a:t>Compete</a:t>
            </a:r>
            <a:r>
              <a:rPr sz="2400" spc="-5" dirty="0">
                <a:latin typeface="Tahoma" panose="020B0604030504040204" pitchFamily="34" charset="0"/>
                <a:ea typeface="Tahoma" panose="020B0604030504040204" pitchFamily="34" charset="0"/>
                <a:cs typeface="Tahoma" panose="020B0604030504040204" pitchFamily="34" charset="0"/>
              </a:rPr>
              <a:t> </a:t>
            </a:r>
            <a:r>
              <a:rPr sz="2400" spc="-25" dirty="0">
                <a:latin typeface="Tahoma" panose="020B0604030504040204" pitchFamily="34" charset="0"/>
                <a:ea typeface="Tahoma" panose="020B0604030504040204" pitchFamily="34" charset="0"/>
                <a:cs typeface="Tahoma" panose="020B0604030504040204" pitchFamily="34" charset="0"/>
              </a:rPr>
              <a:t>for</a:t>
            </a:r>
            <a:r>
              <a:rPr sz="2400" spc="-10" dirty="0">
                <a:latin typeface="Tahoma" panose="020B0604030504040204" pitchFamily="34" charset="0"/>
                <a:ea typeface="Tahoma" panose="020B0604030504040204" pitchFamily="34" charset="0"/>
                <a:cs typeface="Tahoma" panose="020B0604030504040204" pitchFamily="34" charset="0"/>
              </a:rPr>
              <a:t> </a:t>
            </a:r>
            <a:r>
              <a:rPr sz="2400" spc="-15" dirty="0">
                <a:latin typeface="Tahoma" panose="020B0604030504040204" pitchFamily="34" charset="0"/>
                <a:ea typeface="Tahoma" panose="020B0604030504040204" pitchFamily="34" charset="0"/>
                <a:cs typeface="Tahoma" panose="020B0604030504040204" pitchFamily="34" charset="0"/>
              </a:rPr>
              <a:t>available</a:t>
            </a:r>
            <a:r>
              <a:rPr sz="2400" spc="-5" dirty="0">
                <a:latin typeface="Tahoma" panose="020B0604030504040204" pitchFamily="34" charset="0"/>
                <a:ea typeface="Tahoma" panose="020B0604030504040204" pitchFamily="34" charset="0"/>
                <a:cs typeface="Tahoma" panose="020B0604030504040204" pitchFamily="34" charset="0"/>
              </a:rPr>
              <a:t> </a:t>
            </a:r>
            <a:r>
              <a:rPr sz="2400" spc="-10" dirty="0">
                <a:latin typeface="Tahoma" panose="020B0604030504040204" pitchFamily="34" charset="0"/>
                <a:ea typeface="Tahoma" panose="020B0604030504040204" pitchFamily="34" charset="0"/>
                <a:cs typeface="Tahoma" panose="020B0604030504040204" pitchFamily="34" charset="0"/>
              </a:rPr>
              <a:t>nutrients.</a:t>
            </a:r>
            <a:endParaRPr sz="2400" dirty="0">
              <a:latin typeface="Tahoma" panose="020B0604030504040204" pitchFamily="34" charset="0"/>
              <a:ea typeface="Tahoma" panose="020B0604030504040204" pitchFamily="34" charset="0"/>
              <a:cs typeface="Tahoma" panose="020B0604030504040204" pitchFamily="34" charset="0"/>
            </a:endParaRPr>
          </a:p>
          <a:p>
            <a:pPr marL="461963" lvl="1" indent="-461963">
              <a:lnSpc>
                <a:spcPct val="100000"/>
              </a:lnSpc>
              <a:spcBef>
                <a:spcPts val="600"/>
              </a:spcBef>
              <a:spcAft>
                <a:spcPts val="2400"/>
              </a:spcAft>
              <a:buFont typeface="Wingdings" panose="05000000000000000000" pitchFamily="2" charset="2"/>
              <a:buChar char="q"/>
              <a:tabLst>
                <a:tab pos="3851275" algn="l"/>
              </a:tabLst>
            </a:pPr>
            <a:r>
              <a:rPr sz="2400" spc="-15" dirty="0">
                <a:latin typeface="Tahoma" panose="020B0604030504040204" pitchFamily="34" charset="0"/>
                <a:ea typeface="Tahoma" panose="020B0604030504040204" pitchFamily="34" charset="0"/>
                <a:cs typeface="Tahoma" panose="020B0604030504040204" pitchFamily="34" charset="0"/>
              </a:rPr>
              <a:t>Produce</a:t>
            </a:r>
            <a:r>
              <a:rPr sz="2400" spc="90" dirty="0">
                <a:latin typeface="Tahoma" panose="020B0604030504040204" pitchFamily="34" charset="0"/>
                <a:ea typeface="Tahoma" panose="020B0604030504040204" pitchFamily="34" charset="0"/>
                <a:cs typeface="Tahoma" panose="020B0604030504040204" pitchFamily="34" charset="0"/>
              </a:rPr>
              <a:t> </a:t>
            </a:r>
            <a:r>
              <a:rPr sz="2400" u="sng" spc="-15" dirty="0">
                <a:latin typeface="Tahoma" panose="020B0604030504040204" pitchFamily="34" charset="0"/>
                <a:ea typeface="Tahoma" panose="020B0604030504040204" pitchFamily="34" charset="0"/>
                <a:cs typeface="Tahoma" panose="020B0604030504040204" pitchFamily="34" charset="0"/>
              </a:rPr>
              <a:t>antimicrobial</a:t>
            </a:r>
            <a:r>
              <a:rPr lang="en-US" sz="2400" spc="-15" dirty="0">
                <a:latin typeface="Tahoma" panose="020B0604030504040204" pitchFamily="34" charset="0"/>
                <a:ea typeface="Tahoma" panose="020B0604030504040204" pitchFamily="34" charset="0"/>
                <a:cs typeface="Tahoma" panose="020B0604030504040204" pitchFamily="34" charset="0"/>
              </a:rPr>
              <a:t> compounds </a:t>
            </a:r>
            <a:r>
              <a:rPr sz="2400" spc="-10" dirty="0">
                <a:latin typeface="Tahoma" panose="020B0604030504040204" pitchFamily="34" charset="0"/>
                <a:ea typeface="Tahoma" panose="020B0604030504040204" pitchFamily="34" charset="0"/>
                <a:cs typeface="Tahoma" panose="020B0604030504040204" pitchFamily="34" charset="0"/>
              </a:rPr>
              <a:t>(</a:t>
            </a:r>
            <a:r>
              <a:rPr lang="en-US" sz="2400" spc="-10" dirty="0">
                <a:latin typeface="Tahoma" panose="020B0604030504040204" pitchFamily="34" charset="0"/>
                <a:ea typeface="Tahoma" panose="020B0604030504040204" pitchFamily="34" charset="0"/>
                <a:cs typeface="Tahoma" panose="020B0604030504040204" pitchFamily="34" charset="0"/>
              </a:rPr>
              <a:t>defensins, </a:t>
            </a:r>
            <a:r>
              <a:rPr sz="2400" spc="-10" dirty="0">
                <a:latin typeface="Tahoma" panose="020B0604030504040204" pitchFamily="34" charset="0"/>
                <a:ea typeface="Tahoma" panose="020B0604030504040204" pitchFamily="34" charset="0"/>
                <a:cs typeface="Tahoma" panose="020B0604030504040204" pitchFamily="34" charset="0"/>
              </a:rPr>
              <a:t>bacteriocins).</a:t>
            </a:r>
            <a:endParaRPr lang="en-US" sz="2400" spc="-1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5"/>
          <p:cNvSpPr txBox="1"/>
          <p:nvPr/>
        </p:nvSpPr>
        <p:spPr>
          <a:xfrm>
            <a:off x="569427" y="4698998"/>
            <a:ext cx="8325192" cy="1003992"/>
          </a:xfrm>
          <a:prstGeom prst="rect">
            <a:avLst/>
          </a:prstGeom>
        </p:spPr>
        <p:txBody>
          <a:bodyPr vert="horz" wrap="square" lIns="0" tIns="61594" rIns="0" bIns="0" rtlCol="0">
            <a:spAutoFit/>
          </a:bodyPr>
          <a:lstStyle/>
          <a:p>
            <a:pPr marL="12700" marR="5080">
              <a:lnSpc>
                <a:spcPct val="90000"/>
              </a:lnSpc>
              <a:spcBef>
                <a:spcPts val="484"/>
              </a:spcBef>
            </a:pPr>
            <a:r>
              <a:rPr lang="en-US" sz="2200" b="1" i="1" spc="-5"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Collectively these factors (and the mucous layer) </a:t>
            </a:r>
            <a:r>
              <a:rPr lang="en-US" sz="2200" b="1" i="1" spc="-15"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help 	p</a:t>
            </a:r>
            <a:r>
              <a:rPr sz="2200" b="1" i="1" spc="-15" dirty="0">
                <a:solidFill>
                  <a:srgbClr val="FF0000"/>
                </a:solidFill>
                <a:latin typeface="Tahoma" panose="020B0604030504040204" pitchFamily="34" charset="0"/>
                <a:ea typeface="Tahoma" panose="020B0604030504040204" pitchFamily="34" charset="0"/>
                <a:cs typeface="Tahoma" panose="020B0604030504040204" pitchFamily="34" charset="0"/>
              </a:rPr>
              <a:t>revent</a:t>
            </a:r>
            <a:r>
              <a:rPr sz="2200" b="1" i="1" spc="-5"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sz="2200" b="1" i="1" spc="-15" dirty="0">
                <a:solidFill>
                  <a:srgbClr val="FF0000"/>
                </a:solidFill>
                <a:latin typeface="Tahoma" panose="020B0604030504040204" pitchFamily="34" charset="0"/>
                <a:ea typeface="Tahoma" panose="020B0604030504040204" pitchFamily="34" charset="0"/>
                <a:cs typeface="Tahoma" panose="020B0604030504040204" pitchFamily="34" charset="0"/>
              </a:rPr>
              <a:t>attachment</a:t>
            </a:r>
            <a:r>
              <a:rPr sz="2200" b="1" i="1" spc="5"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sz="2200" b="1" i="1" dirty="0">
                <a:solidFill>
                  <a:srgbClr val="FF0000"/>
                </a:solidFill>
                <a:latin typeface="Tahoma" panose="020B0604030504040204" pitchFamily="34" charset="0"/>
                <a:ea typeface="Tahoma" panose="020B0604030504040204" pitchFamily="34" charset="0"/>
                <a:cs typeface="Tahoma" panose="020B0604030504040204" pitchFamily="34" charset="0"/>
              </a:rPr>
              <a:t>and</a:t>
            </a:r>
            <a:r>
              <a:rPr lang="en-US" sz="2200" b="1" i="1"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sz="2200" b="1" i="1" spc="-5" dirty="0">
                <a:solidFill>
                  <a:srgbClr val="FF0000"/>
                </a:solidFill>
                <a:latin typeface="Tahoma" panose="020B0604030504040204" pitchFamily="34" charset="0"/>
                <a:ea typeface="Tahoma" panose="020B0604030504040204" pitchFamily="34" charset="0"/>
                <a:cs typeface="Tahoma" panose="020B0604030504040204" pitchFamily="34" charset="0"/>
              </a:rPr>
              <a:t>entry</a:t>
            </a:r>
            <a:r>
              <a:rPr sz="2200" b="1" i="1" spc="5"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sz="2200" b="1" i="1" dirty="0">
                <a:solidFill>
                  <a:srgbClr val="FF0000"/>
                </a:solidFill>
                <a:latin typeface="Tahoma" panose="020B0604030504040204" pitchFamily="34" charset="0"/>
                <a:ea typeface="Tahoma" panose="020B0604030504040204" pitchFamily="34" charset="0"/>
                <a:cs typeface="Tahoma" panose="020B0604030504040204" pitchFamily="34" charset="0"/>
              </a:rPr>
              <a:t>of</a:t>
            </a:r>
            <a:r>
              <a:rPr sz="2200" b="1" i="1" spc="-5"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sz="2200" b="1" i="1" spc="-10" dirty="0">
                <a:solidFill>
                  <a:srgbClr val="FF0000"/>
                </a:solidFill>
                <a:latin typeface="Tahoma" panose="020B0604030504040204" pitchFamily="34" charset="0"/>
                <a:ea typeface="Tahoma" panose="020B0604030504040204" pitchFamily="34" charset="0"/>
                <a:cs typeface="Tahoma" panose="020B0604030504040204" pitchFamily="34" charset="0"/>
              </a:rPr>
              <a:t>pathogenic</a:t>
            </a:r>
            <a:r>
              <a:rPr sz="2200" b="1" i="1"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sz="2200" b="1" i="1" spc="-5" dirty="0">
                <a:solidFill>
                  <a:srgbClr val="FF0000"/>
                </a:solidFill>
                <a:latin typeface="Tahoma" panose="020B0604030504040204" pitchFamily="34" charset="0"/>
                <a:ea typeface="Tahoma" panose="020B0604030504040204" pitchFamily="34" charset="0"/>
                <a:cs typeface="Tahoma" panose="020B0604030504040204" pitchFamily="34" charset="0"/>
              </a:rPr>
              <a:t>bacteria</a:t>
            </a:r>
            <a:r>
              <a:rPr sz="2200" b="1" i="1"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200" b="1" i="1"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sz="2200" b="1" i="1" spc="-20" dirty="0">
                <a:solidFill>
                  <a:srgbClr val="FF0000"/>
                </a:solidFill>
                <a:latin typeface="Tahoma" panose="020B0604030504040204" pitchFamily="34" charset="0"/>
                <a:ea typeface="Tahoma" panose="020B0604030504040204" pitchFamily="34" charset="0"/>
                <a:cs typeface="Tahoma" panose="020B0604030504040204" pitchFamily="34" charset="0"/>
              </a:rPr>
              <a:t>into </a:t>
            </a:r>
            <a:r>
              <a:rPr lang="en-US" sz="2200" b="1" i="1" spc="-5" dirty="0">
                <a:solidFill>
                  <a:srgbClr val="FF0000"/>
                </a:solidFill>
                <a:latin typeface="Tahoma" panose="020B0604030504040204" pitchFamily="34" charset="0"/>
                <a:ea typeface="Tahoma" panose="020B0604030504040204" pitchFamily="34" charset="0"/>
                <a:cs typeface="Tahoma" panose="020B0604030504040204" pitchFamily="34" charset="0"/>
              </a:rPr>
              <a:t>intestinal </a:t>
            </a:r>
            <a:r>
              <a:rPr sz="2200" b="1" i="1" spc="-5" dirty="0">
                <a:solidFill>
                  <a:srgbClr val="FF0000"/>
                </a:solidFill>
                <a:latin typeface="Tahoma" panose="020B0604030504040204" pitchFamily="34" charset="0"/>
                <a:ea typeface="Tahoma" panose="020B0604030504040204" pitchFamily="34" charset="0"/>
                <a:cs typeface="Tahoma" panose="020B0604030504040204" pitchFamily="34" charset="0"/>
              </a:rPr>
              <a:t>epithelial</a:t>
            </a:r>
            <a:r>
              <a:rPr sz="2200" b="1" i="1" spc="25"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sz="2200" b="1" i="1" dirty="0">
                <a:solidFill>
                  <a:srgbClr val="FF0000"/>
                </a:solidFill>
                <a:latin typeface="Tahoma" panose="020B0604030504040204" pitchFamily="34" charset="0"/>
                <a:ea typeface="Tahoma" panose="020B0604030504040204" pitchFamily="34" charset="0"/>
                <a:cs typeface="Tahoma" panose="020B0604030504040204" pitchFamily="34" charset="0"/>
              </a:rPr>
              <a:t>cells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861439" y="392186"/>
            <a:ext cx="5593318" cy="553998"/>
          </a:xfrm>
          <a:prstGeom prst="rect">
            <a:avLst/>
          </a:prstGeom>
        </p:spPr>
        <p:txBody>
          <a:bodyPr vert="horz" wrap="square" lIns="0" tIns="60960" rIns="0" bIns="0" rtlCol="0">
            <a:spAutoFit/>
          </a:bodyPr>
          <a:lstStyle/>
          <a:p>
            <a:pPr marL="0" lvl="1">
              <a:spcBef>
                <a:spcPts val="600"/>
              </a:spcBef>
              <a:spcAft>
                <a:spcPts val="1800"/>
              </a:spcAft>
              <a:tabLst>
                <a:tab pos="3851275" algn="l"/>
              </a:tabLst>
            </a:pPr>
            <a:r>
              <a:rPr lang="en-US" sz="3200" b="1" dirty="0">
                <a:latin typeface="Tahoma" panose="020B0604030504040204" pitchFamily="34" charset="0"/>
                <a:ea typeface="Tahoma" panose="020B0604030504040204" pitchFamily="34" charset="0"/>
                <a:cs typeface="Tahoma" panose="020B0604030504040204" pitchFamily="34" charset="0"/>
              </a:rPr>
              <a:t>Microanatomy of Gut Wall</a:t>
            </a:r>
            <a:endParaRPr lang="en-US" sz="3200" b="1" spc="-10" dirty="0">
              <a:latin typeface="Tahoma" panose="020B0604030504040204" pitchFamily="34" charset="0"/>
              <a:ea typeface="Tahoma" panose="020B0604030504040204" pitchFamily="34" charset="0"/>
              <a:cs typeface="Tahoma" panose="020B0604030504040204" pitchFamily="34" charset="0"/>
            </a:endParaRPr>
          </a:p>
        </p:txBody>
      </p:sp>
      <p:grpSp>
        <p:nvGrpSpPr>
          <p:cNvPr id="12" name="Group 11">
            <a:extLst>
              <a:ext uri="{FF2B5EF4-FFF2-40B4-BE49-F238E27FC236}">
                <a16:creationId xmlns:a16="http://schemas.microsoft.com/office/drawing/2014/main" id="{DB70CC5C-B175-4ED4-8C80-5E3405213CB9}"/>
              </a:ext>
            </a:extLst>
          </p:cNvPr>
          <p:cNvGrpSpPr/>
          <p:nvPr/>
        </p:nvGrpSpPr>
        <p:grpSpPr>
          <a:xfrm>
            <a:off x="3660241" y="1349829"/>
            <a:ext cx="5281596" cy="4650377"/>
            <a:chOff x="1860648" y="1312817"/>
            <a:chExt cx="5495925" cy="4876800"/>
          </a:xfrm>
        </p:grpSpPr>
        <p:pic>
          <p:nvPicPr>
            <p:cNvPr id="5" name="Picture 4">
              <a:extLst>
                <a:ext uri="{FF2B5EF4-FFF2-40B4-BE49-F238E27FC236}">
                  <a16:creationId xmlns:a16="http://schemas.microsoft.com/office/drawing/2014/main" id="{5AF34B34-8068-424A-B53C-EFF886DE8D5C}"/>
                </a:ext>
              </a:extLst>
            </p:cNvPr>
            <p:cNvPicPr>
              <a:picLocks noChangeAspect="1"/>
            </p:cNvPicPr>
            <p:nvPr/>
          </p:nvPicPr>
          <p:blipFill>
            <a:blip r:embed="rId2"/>
            <a:stretch>
              <a:fillRect/>
            </a:stretch>
          </p:blipFill>
          <p:spPr>
            <a:xfrm>
              <a:off x="1860648" y="1312817"/>
              <a:ext cx="5495925" cy="4876800"/>
            </a:xfrm>
            <a:prstGeom prst="rect">
              <a:avLst/>
            </a:prstGeom>
          </p:spPr>
        </p:pic>
        <p:cxnSp>
          <p:nvCxnSpPr>
            <p:cNvPr id="9" name="Straight Arrow Connector 8">
              <a:extLst>
                <a:ext uri="{FF2B5EF4-FFF2-40B4-BE49-F238E27FC236}">
                  <a16:creationId xmlns:a16="http://schemas.microsoft.com/office/drawing/2014/main" id="{5427FF86-E3C9-4D3C-844D-B579FCAA5A7C}"/>
                </a:ext>
              </a:extLst>
            </p:cNvPr>
            <p:cNvCxnSpPr>
              <a:cxnSpLocks/>
            </p:cNvCxnSpPr>
            <p:nvPr/>
          </p:nvCxnSpPr>
          <p:spPr>
            <a:xfrm flipH="1">
              <a:off x="6857457" y="1690384"/>
              <a:ext cx="365759" cy="3485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A3D47B8-5CA7-40B9-9A56-3BAAEB7233C4}"/>
                </a:ext>
              </a:extLst>
            </p:cNvPr>
            <p:cNvCxnSpPr>
              <a:cxnSpLocks/>
            </p:cNvCxnSpPr>
            <p:nvPr/>
          </p:nvCxnSpPr>
          <p:spPr>
            <a:xfrm flipH="1">
              <a:off x="6639591" y="3534340"/>
              <a:ext cx="365759" cy="3485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object 3">
            <a:extLst>
              <a:ext uri="{FF2B5EF4-FFF2-40B4-BE49-F238E27FC236}">
                <a16:creationId xmlns:a16="http://schemas.microsoft.com/office/drawing/2014/main" id="{D158EE07-9AED-4E89-A3C5-F682946977BA}"/>
              </a:ext>
            </a:extLst>
          </p:cNvPr>
          <p:cNvSpPr txBox="1"/>
          <p:nvPr/>
        </p:nvSpPr>
        <p:spPr>
          <a:xfrm>
            <a:off x="308104" y="1282125"/>
            <a:ext cx="5030514" cy="5078313"/>
          </a:xfrm>
          <a:prstGeom prst="rect">
            <a:avLst/>
          </a:prstGeom>
        </p:spPr>
        <p:txBody>
          <a:bodyPr vert="horz" wrap="square" lIns="0" tIns="60960" rIns="0" bIns="0" rtlCol="0">
            <a:spAutoFit/>
          </a:bodyPr>
          <a:lstStyle/>
          <a:p>
            <a:pPr marL="342900" lvl="1" indent="-342900">
              <a:spcBef>
                <a:spcPts val="600"/>
              </a:spcBef>
              <a:spcAft>
                <a:spcPts val="1800"/>
              </a:spcAft>
              <a:buFont typeface="Wingdings" panose="05000000000000000000" pitchFamily="2" charset="2"/>
              <a:buChar char="q"/>
              <a:tabLst>
                <a:tab pos="3851275" algn="l"/>
              </a:tabLst>
            </a:pPr>
            <a:r>
              <a:rPr lang="en-US" sz="2200" b="1" dirty="0">
                <a:latin typeface="Tahoma" panose="020B0604030504040204" pitchFamily="34" charset="0"/>
                <a:ea typeface="Tahoma" panose="020B0604030504040204" pitchFamily="34" charset="0"/>
                <a:cs typeface="Tahoma" panose="020B0604030504040204" pitchFamily="34" charset="0"/>
              </a:rPr>
              <a:t>Intestinal mucosa </a:t>
            </a:r>
            <a:r>
              <a:rPr lang="en-US" sz="2200" dirty="0">
                <a:latin typeface="Tahoma" panose="020B0604030504040204" pitchFamily="34" charset="0"/>
                <a:ea typeface="Tahoma" panose="020B0604030504040204" pitchFamily="34" charset="0"/>
                <a:cs typeface="Tahoma" panose="020B0604030504040204" pitchFamily="34" charset="0"/>
              </a:rPr>
              <a:t>provides a physiological barrier for most microbes, including both commensal bacteria and invading pathogens.</a:t>
            </a:r>
          </a:p>
          <a:p>
            <a:pPr marL="342900" lvl="1" indent="-342900">
              <a:spcBef>
                <a:spcPts val="600"/>
              </a:spcBef>
              <a:spcAft>
                <a:spcPts val="1800"/>
              </a:spcAft>
              <a:buFont typeface="Wingdings" panose="05000000000000000000" pitchFamily="2" charset="2"/>
              <a:buChar char="q"/>
              <a:tabLst>
                <a:tab pos="3851275" algn="l"/>
              </a:tabLst>
            </a:pPr>
            <a:r>
              <a:rPr lang="en-US" sz="2200" dirty="0">
                <a:solidFill>
                  <a:srgbClr val="000000"/>
                </a:solidFill>
                <a:latin typeface="Tahoma" panose="020B0604030504040204" pitchFamily="34" charset="0"/>
                <a:ea typeface="Tahoma" panose="020B0604030504040204" pitchFamily="34" charset="0"/>
                <a:cs typeface="Tahoma" panose="020B0604030504040204" pitchFamily="34" charset="0"/>
              </a:rPr>
              <a:t>The </a:t>
            </a:r>
            <a:r>
              <a:rPr lang="en-US" sz="2200" b="1" dirty="0">
                <a:solidFill>
                  <a:srgbClr val="000000"/>
                </a:solidFill>
                <a:latin typeface="Tahoma" panose="020B0604030504040204" pitchFamily="34" charset="0"/>
                <a:ea typeface="Tahoma" panose="020B0604030504040204" pitchFamily="34" charset="0"/>
                <a:cs typeface="Tahoma" panose="020B0604030504040204" pitchFamily="34" charset="0"/>
              </a:rPr>
              <a:t>lamina propria </a:t>
            </a:r>
            <a:r>
              <a:rPr lang="en-US" sz="2200" dirty="0">
                <a:solidFill>
                  <a:srgbClr val="000000"/>
                </a:solidFill>
                <a:latin typeface="Tahoma" panose="020B0604030504040204" pitchFamily="34" charset="0"/>
                <a:ea typeface="Tahoma" panose="020B0604030504040204" pitchFamily="34" charset="0"/>
                <a:cs typeface="Tahoma" panose="020B0604030504040204" pitchFamily="34" charset="0"/>
              </a:rPr>
              <a:t>layer                   contains various immune               cells including DCs,                       Macs, IgA-producing                 plasma cells, B cells                          and various T cells.</a:t>
            </a:r>
          </a:p>
          <a:p>
            <a:pPr marL="342900" lvl="1" indent="-342900">
              <a:spcBef>
                <a:spcPts val="600"/>
              </a:spcBef>
              <a:spcAft>
                <a:spcPts val="1800"/>
              </a:spcAft>
              <a:buFont typeface="Wingdings" panose="05000000000000000000" pitchFamily="2" charset="2"/>
              <a:buChar char="q"/>
              <a:tabLst>
                <a:tab pos="3851275" algn="l"/>
              </a:tabLst>
            </a:pPr>
            <a:r>
              <a:rPr lang="en-US" sz="2200" dirty="0">
                <a:solidFill>
                  <a:srgbClr val="000000"/>
                </a:solidFill>
                <a:latin typeface="Tahoma" panose="020B0604030504040204" pitchFamily="34" charset="0"/>
                <a:ea typeface="Tahoma" panose="020B0604030504040204" pitchFamily="34" charset="0"/>
                <a:cs typeface="Tahoma" panose="020B0604030504040204" pitchFamily="34" charset="0"/>
              </a:rPr>
              <a:t>Note the </a:t>
            </a:r>
            <a:r>
              <a:rPr lang="en-US" sz="2200" u="sng" dirty="0">
                <a:solidFill>
                  <a:srgbClr val="000000"/>
                </a:solidFill>
                <a:latin typeface="Tahoma" panose="020B0604030504040204" pitchFamily="34" charset="0"/>
                <a:ea typeface="Tahoma" panose="020B0604030504040204" pitchFamily="34" charset="0"/>
                <a:cs typeface="Tahoma" panose="020B0604030504040204" pitchFamily="34" charset="0"/>
              </a:rPr>
              <a:t>extensive                  innervation</a:t>
            </a:r>
            <a:r>
              <a:rPr lang="en-US" sz="2200" dirty="0">
                <a:solidFill>
                  <a:srgbClr val="000000"/>
                </a:solidFill>
                <a:latin typeface="Tahoma" panose="020B0604030504040204" pitchFamily="34" charset="0"/>
                <a:ea typeface="Tahoma" panose="020B0604030504040204" pitchFamily="34" charset="0"/>
                <a:cs typeface="Tahoma" panose="020B0604030504040204" pitchFamily="34" charset="0"/>
              </a:rPr>
              <a:t> of the gut                   (referred to as “the second brain”) </a:t>
            </a:r>
            <a:endParaRPr lang="en-US" sz="2000" spc="-10" dirty="0">
              <a:latin typeface="Tahoma" panose="020B0604030504040204" pitchFamily="34" charset="0"/>
              <a:ea typeface="Tahoma" panose="020B0604030504040204" pitchFamily="34" charset="0"/>
              <a:cs typeface="Tahoma" panose="020B0604030504040204" pitchFamily="34" charset="0"/>
            </a:endParaRPr>
          </a:p>
        </p:txBody>
      </p:sp>
      <p:cxnSp>
        <p:nvCxnSpPr>
          <p:cNvPr id="10" name="Straight Arrow Connector 9">
            <a:extLst>
              <a:ext uri="{FF2B5EF4-FFF2-40B4-BE49-F238E27FC236}">
                <a16:creationId xmlns:a16="http://schemas.microsoft.com/office/drawing/2014/main" id="{C7FC07A7-F6C5-4E18-A628-BF986D8FD7B0}"/>
              </a:ext>
            </a:extLst>
          </p:cNvPr>
          <p:cNvCxnSpPr>
            <a:cxnSpLocks/>
          </p:cNvCxnSpPr>
          <p:nvPr/>
        </p:nvCxnSpPr>
        <p:spPr>
          <a:xfrm flipH="1" flipV="1">
            <a:off x="8252700" y="4590886"/>
            <a:ext cx="252125" cy="1502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978364-B552-45AE-9B96-188990E44EF3}"/>
              </a:ext>
            </a:extLst>
          </p:cNvPr>
          <p:cNvCxnSpPr>
            <a:cxnSpLocks/>
          </p:cNvCxnSpPr>
          <p:nvPr/>
        </p:nvCxnSpPr>
        <p:spPr>
          <a:xfrm flipH="1" flipV="1">
            <a:off x="8443414" y="5402202"/>
            <a:ext cx="252125" cy="1502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807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p:nvPr/>
        </p:nvSpPr>
        <p:spPr>
          <a:xfrm>
            <a:off x="2077914" y="355242"/>
            <a:ext cx="5593318" cy="553998"/>
          </a:xfrm>
          <a:prstGeom prst="rect">
            <a:avLst/>
          </a:prstGeom>
        </p:spPr>
        <p:txBody>
          <a:bodyPr vert="horz" wrap="square" lIns="0" tIns="60960" rIns="0" bIns="0" rtlCol="0">
            <a:spAutoFit/>
          </a:bodyPr>
          <a:lstStyle/>
          <a:p>
            <a:pPr marL="0" lvl="1">
              <a:spcBef>
                <a:spcPts val="600"/>
              </a:spcBef>
              <a:spcAft>
                <a:spcPts val="1800"/>
              </a:spcAft>
              <a:tabLst>
                <a:tab pos="3851275" algn="l"/>
              </a:tabLst>
            </a:pPr>
            <a:r>
              <a:rPr lang="en-US" sz="3200" b="1" u="sng" dirty="0">
                <a:latin typeface="Tahoma" panose="020B0604030504040204" pitchFamily="34" charset="0"/>
                <a:ea typeface="Tahoma" panose="020B0604030504040204" pitchFamily="34" charset="0"/>
                <a:cs typeface="Tahoma" panose="020B0604030504040204" pitchFamily="34" charset="0"/>
              </a:rPr>
              <a:t>Enteric</a:t>
            </a:r>
            <a:r>
              <a:rPr lang="en-US" sz="3200" b="1" dirty="0">
                <a:latin typeface="Tahoma" panose="020B0604030504040204" pitchFamily="34" charset="0"/>
                <a:ea typeface="Tahoma" panose="020B0604030504040204" pitchFamily="34" charset="0"/>
                <a:cs typeface="Tahoma" panose="020B0604030504040204" pitchFamily="34" charset="0"/>
              </a:rPr>
              <a:t> Nervous System</a:t>
            </a:r>
            <a:endParaRPr lang="en-US" sz="3200" b="1" spc="-1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C2E1B454-50AA-4C51-9637-C84FDA2CFE83}"/>
              </a:ext>
            </a:extLst>
          </p:cNvPr>
          <p:cNvPicPr>
            <a:picLocks noChangeAspect="1"/>
          </p:cNvPicPr>
          <p:nvPr/>
        </p:nvPicPr>
        <p:blipFill>
          <a:blip r:embed="rId2"/>
          <a:stretch>
            <a:fillRect/>
          </a:stretch>
        </p:blipFill>
        <p:spPr>
          <a:xfrm>
            <a:off x="1044720" y="1110637"/>
            <a:ext cx="7017616" cy="5258558"/>
          </a:xfrm>
          <a:prstGeom prst="rect">
            <a:avLst/>
          </a:prstGeom>
        </p:spPr>
      </p:pic>
      <p:cxnSp>
        <p:nvCxnSpPr>
          <p:cNvPr id="7" name="Straight Arrow Connector 6">
            <a:extLst>
              <a:ext uri="{FF2B5EF4-FFF2-40B4-BE49-F238E27FC236}">
                <a16:creationId xmlns:a16="http://schemas.microsoft.com/office/drawing/2014/main" id="{AFC99289-FB40-4B35-8DDA-A1572B1E96B3}"/>
              </a:ext>
            </a:extLst>
          </p:cNvPr>
          <p:cNvCxnSpPr>
            <a:cxnSpLocks/>
          </p:cNvCxnSpPr>
          <p:nvPr/>
        </p:nvCxnSpPr>
        <p:spPr>
          <a:xfrm flipH="1">
            <a:off x="6868103" y="3964423"/>
            <a:ext cx="323850"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DAD5D7D-1607-41C0-A5FC-69BF9E22A7FB}"/>
              </a:ext>
            </a:extLst>
          </p:cNvPr>
          <p:cNvCxnSpPr>
            <a:cxnSpLocks/>
          </p:cNvCxnSpPr>
          <p:nvPr/>
        </p:nvCxnSpPr>
        <p:spPr>
          <a:xfrm flipH="1">
            <a:off x="4604761" y="1735862"/>
            <a:ext cx="323850"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70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E302-EA99-4B21-B5BA-381BF559F659}"/>
              </a:ext>
            </a:extLst>
          </p:cNvPr>
          <p:cNvSpPr>
            <a:spLocks noGrp="1"/>
          </p:cNvSpPr>
          <p:nvPr>
            <p:ph type="ctrTitle"/>
          </p:nvPr>
        </p:nvSpPr>
        <p:spPr>
          <a:xfrm>
            <a:off x="279400" y="226973"/>
            <a:ext cx="4048306" cy="1582735"/>
          </a:xfrm>
        </p:spPr>
        <p:txBody>
          <a:bodyPr>
            <a:normAutofit/>
          </a:bodyPr>
          <a:lstStyle/>
          <a:p>
            <a:pPr algn="l"/>
            <a:r>
              <a:rPr lang="en-US" sz="3200" dirty="0"/>
              <a:t>Intestinal Villi and Lymph/Blood Circulation</a:t>
            </a:r>
          </a:p>
        </p:txBody>
      </p:sp>
      <p:pic>
        <p:nvPicPr>
          <p:cNvPr id="4" name="Picture 3"/>
          <p:cNvPicPr>
            <a:picLocks noChangeAspect="1"/>
          </p:cNvPicPr>
          <p:nvPr/>
        </p:nvPicPr>
        <p:blipFill>
          <a:blip r:embed="rId2"/>
          <a:stretch>
            <a:fillRect/>
          </a:stretch>
        </p:blipFill>
        <p:spPr>
          <a:xfrm>
            <a:off x="4326872" y="303569"/>
            <a:ext cx="4537728" cy="5972175"/>
          </a:xfrm>
          <a:prstGeom prst="rect">
            <a:avLst/>
          </a:prstGeom>
        </p:spPr>
      </p:pic>
      <p:pic>
        <p:nvPicPr>
          <p:cNvPr id="2056" name="Picture 8" descr="https://i.pinimg.com/564x/ce/a2/28/cea22883a5368d31163054a743b50c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90" y="2400282"/>
            <a:ext cx="3797300" cy="3786451"/>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F509299-28C9-45AF-8359-BDABB42F1086}"/>
              </a:ext>
            </a:extLst>
          </p:cNvPr>
          <p:cNvSpPr/>
          <p:nvPr/>
        </p:nvSpPr>
        <p:spPr>
          <a:xfrm>
            <a:off x="4307822" y="3797113"/>
            <a:ext cx="647700" cy="351609"/>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B29944-C7B0-4811-8EC7-E7BFB54B450D}"/>
              </a:ext>
            </a:extLst>
          </p:cNvPr>
          <p:cNvSpPr/>
          <p:nvPr/>
        </p:nvSpPr>
        <p:spPr>
          <a:xfrm>
            <a:off x="4317346" y="5530663"/>
            <a:ext cx="845203" cy="351609"/>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743622-1482-4735-90BD-E47D4CF936AA}"/>
              </a:ext>
            </a:extLst>
          </p:cNvPr>
          <p:cNvSpPr txBox="1"/>
          <p:nvPr/>
        </p:nvSpPr>
        <p:spPr>
          <a:xfrm>
            <a:off x="7188200" y="1545391"/>
            <a:ext cx="1676400" cy="400110"/>
          </a:xfrm>
          <a:prstGeom prst="rect">
            <a:avLst/>
          </a:prstGeom>
          <a:noFill/>
        </p:spPr>
        <p:txBody>
          <a:bodyPr wrap="squar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Gut lumen</a:t>
            </a:r>
          </a:p>
        </p:txBody>
      </p:sp>
    </p:spTree>
    <p:extLst>
      <p:ext uri="{BB962C8B-B14F-4D97-AF65-F5344CB8AC3E}">
        <p14:creationId xmlns:p14="http://schemas.microsoft.com/office/powerpoint/2010/main" val="41080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8374" y="366739"/>
            <a:ext cx="8270308" cy="584775"/>
          </a:xfrm>
          <a:prstGeom prst="rect">
            <a:avLst/>
          </a:prstGeom>
        </p:spPr>
        <p:txBody>
          <a:bodyPr wrap="square">
            <a:spAutoFit/>
          </a:bodyPr>
          <a:lstStyle/>
          <a:p>
            <a:r>
              <a:rPr lang="en-US" sz="3200" b="1" dirty="0">
                <a:solidFill>
                  <a:srgbClr val="333333"/>
                </a:solidFill>
                <a:latin typeface="Tahoma" panose="020B0604030504040204" pitchFamily="34" charset="0"/>
                <a:ea typeface="Tahoma" panose="020B0604030504040204" pitchFamily="34" charset="0"/>
                <a:cs typeface="Tahoma" panose="020B0604030504040204" pitchFamily="34" charset="0"/>
              </a:rPr>
              <a:t>GALT:  Gut-Associated Lymphoid Tissue </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265B4917-E8C4-4A6C-A1CB-EAE1B819204D}"/>
              </a:ext>
            </a:extLst>
          </p:cNvPr>
          <p:cNvSpPr/>
          <p:nvPr/>
        </p:nvSpPr>
        <p:spPr>
          <a:xfrm>
            <a:off x="3909074" y="5877797"/>
            <a:ext cx="4625005" cy="400110"/>
          </a:xfrm>
          <a:prstGeom prst="rect">
            <a:avLst/>
          </a:prstGeom>
          <a:solidFill>
            <a:schemeClr val="bg1"/>
          </a:solidFill>
        </p:spPr>
        <p:txBody>
          <a:bodyPr wrap="square">
            <a:spAutoFit/>
          </a:bodyPr>
          <a:lstStyle/>
          <a:p>
            <a:r>
              <a:rPr lang="en-US" sz="1000" b="1" dirty="0">
                <a:latin typeface="Tahoma" panose="020B0604030504040204" pitchFamily="34" charset="0"/>
                <a:ea typeface="Tahoma" panose="020B0604030504040204" pitchFamily="34" charset="0"/>
                <a:cs typeface="Tahoma" panose="020B0604030504040204" pitchFamily="34" charset="0"/>
                <a:hlinkClick r:id="rId2"/>
              </a:rPr>
              <a:t>https://link.springer.com/chapter/10.1007/978-3-319-28609-9_14</a:t>
            </a:r>
            <a:endParaRPr lang="en-US" sz="1000" b="1" dirty="0">
              <a:latin typeface="Tahoma" panose="020B0604030504040204" pitchFamily="34" charset="0"/>
              <a:ea typeface="Tahoma" panose="020B0604030504040204" pitchFamily="34" charset="0"/>
              <a:cs typeface="Tahoma" panose="020B0604030504040204" pitchFamily="34" charset="0"/>
            </a:endParaRPr>
          </a:p>
          <a:p>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a:extLst>
              <a:ext uri="{FF2B5EF4-FFF2-40B4-BE49-F238E27FC236}">
                <a16:creationId xmlns:a16="http://schemas.microsoft.com/office/drawing/2014/main" id="{0E0B004C-2ED3-4598-8571-86E307B7E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745" y="1435867"/>
            <a:ext cx="5375521" cy="41604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D8FBE3-A139-4CD4-95BB-676B95A2F98B}"/>
              </a:ext>
            </a:extLst>
          </p:cNvPr>
          <p:cNvSpPr txBox="1"/>
          <p:nvPr/>
        </p:nvSpPr>
        <p:spPr>
          <a:xfrm>
            <a:off x="5731606" y="1741262"/>
            <a:ext cx="1933299" cy="338554"/>
          </a:xfrm>
          <a:prstGeom prst="rect">
            <a:avLst/>
          </a:prstGeom>
          <a:solidFill>
            <a:schemeClr val="bg1"/>
          </a:solidFill>
        </p:spPr>
        <p:txBody>
          <a:bodyPr wrap="square" rtlCol="0">
            <a:spAutoFit/>
          </a:bodyPr>
          <a:lstStyle/>
          <a:p>
            <a:r>
              <a:rPr lang="en-US" sz="1600" b="1" i="1" dirty="0">
                <a:latin typeface="Tahoma" panose="020B0604030504040204" pitchFamily="34" charset="0"/>
                <a:ea typeface="Tahoma" panose="020B0604030504040204" pitchFamily="34" charset="0"/>
                <a:cs typeface="Tahoma" panose="020B0604030504040204" pitchFamily="34" charset="0"/>
              </a:rPr>
              <a:t>Intestinal Lumen</a:t>
            </a:r>
          </a:p>
        </p:txBody>
      </p:sp>
      <p:sp>
        <p:nvSpPr>
          <p:cNvPr id="5" name="Rectangle 4">
            <a:extLst>
              <a:ext uri="{FF2B5EF4-FFF2-40B4-BE49-F238E27FC236}">
                <a16:creationId xmlns:a16="http://schemas.microsoft.com/office/drawing/2014/main" id="{2ABDF0A8-8804-412D-87F4-45F7F931C9B3}"/>
              </a:ext>
            </a:extLst>
          </p:cNvPr>
          <p:cNvSpPr/>
          <p:nvPr/>
        </p:nvSpPr>
        <p:spPr>
          <a:xfrm>
            <a:off x="153638" y="1383107"/>
            <a:ext cx="3411600" cy="4832092"/>
          </a:xfrm>
          <a:prstGeom prst="rect">
            <a:avLst/>
          </a:prstGeom>
        </p:spPr>
        <p:txBody>
          <a:bodyPr wrap="square">
            <a:spAutoFit/>
          </a:bodyPr>
          <a:lstStyle/>
          <a:p>
            <a:pPr marL="342900" indent="-342900">
              <a:buFont typeface="Wingdings" panose="05000000000000000000" pitchFamily="2" charset="2"/>
              <a:buChar char="q"/>
            </a:pPr>
            <a:r>
              <a:rPr lang="en-US" sz="2200" b="1" dirty="0">
                <a:solidFill>
                  <a:srgbClr val="333333"/>
                </a:solidFill>
                <a:latin typeface="Tahoma" panose="020B0604030504040204" pitchFamily="34" charset="0"/>
                <a:ea typeface="Tahoma" panose="020B0604030504040204" pitchFamily="34" charset="0"/>
                <a:cs typeface="Tahoma" panose="020B0604030504040204" pitchFamily="34" charset="0"/>
              </a:rPr>
              <a:t>GALT</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 is the largest lymphatic organ in     the human body and contains about ~</a:t>
            </a:r>
            <a:r>
              <a:rPr lang="en-US" sz="2200" b="1" dirty="0">
                <a:solidFill>
                  <a:srgbClr val="333333"/>
                </a:solidFill>
                <a:latin typeface="Tahoma" panose="020B0604030504040204" pitchFamily="34" charset="0"/>
                <a:ea typeface="Tahoma" panose="020B0604030504040204" pitchFamily="34" charset="0"/>
                <a:cs typeface="Tahoma" panose="020B0604030504040204" pitchFamily="34" charset="0"/>
              </a:rPr>
              <a:t>75% </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of the body’s total  lymphocytes.  </a:t>
            </a:r>
          </a:p>
          <a:p>
            <a:pPr marL="342900" indent="-342900">
              <a:buFont typeface="Wingdings" panose="05000000000000000000" pitchFamily="2" charset="2"/>
              <a:buChar char="q"/>
            </a:pPr>
            <a:endPar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q"/>
            </a:pP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GALT is exposed to more antigens than any other part of the body (e.g., commensal bacteria, dietary gut antigens, and invasive pathogens).</a:t>
            </a:r>
            <a:endParaRPr lang="en-US" b="1" u="sng"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cxnSp>
        <p:nvCxnSpPr>
          <p:cNvPr id="15" name="Straight Arrow Connector 14">
            <a:extLst>
              <a:ext uri="{FF2B5EF4-FFF2-40B4-BE49-F238E27FC236}">
                <a16:creationId xmlns:a16="http://schemas.microsoft.com/office/drawing/2014/main" id="{DB3A6366-5D86-4103-A45B-8361ED1A8D34}"/>
              </a:ext>
            </a:extLst>
          </p:cNvPr>
          <p:cNvCxnSpPr>
            <a:cxnSpLocks/>
          </p:cNvCxnSpPr>
          <p:nvPr/>
        </p:nvCxnSpPr>
        <p:spPr>
          <a:xfrm flipH="1">
            <a:off x="7019111" y="4635034"/>
            <a:ext cx="188399" cy="2215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84B96E-FEDF-4431-9122-C572B54B768A}"/>
              </a:ext>
            </a:extLst>
          </p:cNvPr>
          <p:cNvCxnSpPr>
            <a:cxnSpLocks/>
          </p:cNvCxnSpPr>
          <p:nvPr/>
        </p:nvCxnSpPr>
        <p:spPr>
          <a:xfrm flipH="1">
            <a:off x="7488207" y="2386155"/>
            <a:ext cx="188399" cy="2215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ACF9BF-4AE5-4AD2-8703-14427AE87307}"/>
              </a:ext>
            </a:extLst>
          </p:cNvPr>
          <p:cNvCxnSpPr>
            <a:cxnSpLocks/>
          </p:cNvCxnSpPr>
          <p:nvPr/>
        </p:nvCxnSpPr>
        <p:spPr>
          <a:xfrm flipH="1">
            <a:off x="8482264" y="4145824"/>
            <a:ext cx="188399" cy="2215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B2A2913-9920-4678-9783-66C81B6806B3}"/>
              </a:ext>
            </a:extLst>
          </p:cNvPr>
          <p:cNvCxnSpPr>
            <a:cxnSpLocks/>
          </p:cNvCxnSpPr>
          <p:nvPr/>
        </p:nvCxnSpPr>
        <p:spPr>
          <a:xfrm flipH="1">
            <a:off x="3714324" y="1339604"/>
            <a:ext cx="188399" cy="2215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B30510-83CB-4E9B-AA80-B12FAF8DDBE8}"/>
              </a:ext>
            </a:extLst>
          </p:cNvPr>
          <p:cNvCxnSpPr>
            <a:cxnSpLocks/>
          </p:cNvCxnSpPr>
          <p:nvPr/>
        </p:nvCxnSpPr>
        <p:spPr>
          <a:xfrm flipH="1">
            <a:off x="8439880" y="2627016"/>
            <a:ext cx="188399" cy="2215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AB0E75-A74C-406B-A450-CEE98629823A}"/>
              </a:ext>
            </a:extLst>
          </p:cNvPr>
          <p:cNvCxnSpPr>
            <a:cxnSpLocks/>
          </p:cNvCxnSpPr>
          <p:nvPr/>
        </p:nvCxnSpPr>
        <p:spPr>
          <a:xfrm flipV="1">
            <a:off x="6038229" y="4239172"/>
            <a:ext cx="148045" cy="2326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AF5A77-1594-4B07-830F-26CE5EAD843F}"/>
              </a:ext>
            </a:extLst>
          </p:cNvPr>
          <p:cNvSpPr txBox="1"/>
          <p:nvPr/>
        </p:nvSpPr>
        <p:spPr>
          <a:xfrm>
            <a:off x="4363813" y="5321929"/>
            <a:ext cx="1513112" cy="400110"/>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Paneth cells located in intestinal crypts</a:t>
            </a:r>
          </a:p>
        </p:txBody>
      </p:sp>
      <p:cxnSp>
        <p:nvCxnSpPr>
          <p:cNvPr id="30" name="Straight Arrow Connector 29">
            <a:extLst>
              <a:ext uri="{FF2B5EF4-FFF2-40B4-BE49-F238E27FC236}">
                <a16:creationId xmlns:a16="http://schemas.microsoft.com/office/drawing/2014/main" id="{FF9E6F9D-8A7F-4B54-95FD-1A361B86ED3C}"/>
              </a:ext>
            </a:extLst>
          </p:cNvPr>
          <p:cNvCxnSpPr>
            <a:cxnSpLocks/>
          </p:cNvCxnSpPr>
          <p:nvPr/>
        </p:nvCxnSpPr>
        <p:spPr>
          <a:xfrm flipV="1">
            <a:off x="4857750" y="4711337"/>
            <a:ext cx="532857" cy="6105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247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5787" y="342576"/>
            <a:ext cx="6052220" cy="584775"/>
          </a:xfrm>
          <a:prstGeom prst="rect">
            <a:avLst/>
          </a:prstGeom>
        </p:spPr>
        <p:txBody>
          <a:bodyPr wrap="square">
            <a:spAutoFit/>
          </a:bodyPr>
          <a:lstStyle/>
          <a:p>
            <a:r>
              <a:rPr lang="en-US" sz="3200" b="1" dirty="0">
                <a:solidFill>
                  <a:srgbClr val="333333"/>
                </a:solidFill>
                <a:latin typeface="Tahoma" panose="020B0604030504040204" pitchFamily="34" charset="0"/>
                <a:ea typeface="Tahoma" panose="020B0604030504040204" pitchFamily="34" charset="0"/>
                <a:cs typeface="Tahoma" panose="020B0604030504040204" pitchFamily="34" charset="0"/>
              </a:rPr>
              <a:t>Major Components of GALT</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276233" y="1102833"/>
            <a:ext cx="8715368" cy="5416868"/>
          </a:xfrm>
          <a:prstGeom prst="rect">
            <a:avLst/>
          </a:prstGeom>
        </p:spPr>
        <p:txBody>
          <a:bodyPr wrap="square">
            <a:spAutoFit/>
          </a:bodyPr>
          <a:lstStyle/>
          <a:p>
            <a:pPr marL="342900" indent="-342900">
              <a:spcBef>
                <a:spcPts val="600"/>
              </a:spcBef>
              <a:spcAft>
                <a:spcPts val="600"/>
              </a:spcAft>
              <a:buFont typeface="Wingdings" panose="05000000000000000000" pitchFamily="2" charset="2"/>
              <a:buChar char="q"/>
            </a:pP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Peyer’s patches (PP) </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are a collection of lymphoid nodules distributed in the mucosa and submucosa of the intestine.  Contain various immune cells (B and T cells, macrophages, DCs). </a:t>
            </a:r>
          </a:p>
          <a:p>
            <a:pPr marL="342900" indent="-342900">
              <a:spcBef>
                <a:spcPts val="600"/>
              </a:spcBef>
              <a:spcAft>
                <a:spcPts val="600"/>
              </a:spcAft>
              <a:buFont typeface="Wingdings" panose="05000000000000000000" pitchFamily="2" charset="2"/>
              <a:buChar char="q"/>
            </a:pP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Follicle-associated epithelium </a:t>
            </a: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(FAE) </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is a </a:t>
            </a:r>
            <a:r>
              <a:rPr lang="en-US" sz="2200"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single layer</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of epithelial cells separating lymphoid areas of PP from the intestinal lumen.  </a:t>
            </a:r>
          </a:p>
          <a:p>
            <a:pPr marL="342900" indent="-342900">
              <a:spcBef>
                <a:spcPts val="600"/>
              </a:spcBef>
              <a:spcAft>
                <a:spcPts val="600"/>
              </a:spcAft>
              <a:buFont typeface="Wingdings" panose="05000000000000000000" pitchFamily="2" charset="2"/>
              <a:buChar char="q"/>
            </a:pP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 cells </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are e</a:t>
            </a:r>
            <a:r>
              <a:rPr lang="en-US" sz="2200" dirty="0">
                <a:solidFill>
                  <a:srgbClr val="000000"/>
                </a:solidFill>
                <a:latin typeface="Tahoma" panose="020B0604030504040204" pitchFamily="34" charset="0"/>
                <a:ea typeface="Tahoma" panose="020B0604030504040204" pitchFamily="34" charset="0"/>
                <a:cs typeface="Tahoma" panose="020B0604030504040204" pitchFamily="34" charset="0"/>
              </a:rPr>
              <a:t>mbedded in the epithelium (FAE) just above Peyer’s Patches; the “</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gateway” for transport of luminal antigens to PP.</a:t>
            </a:r>
          </a:p>
          <a:p>
            <a:pPr marL="342900" indent="-342900">
              <a:spcBef>
                <a:spcPts val="600"/>
              </a:spcBef>
              <a:spcAft>
                <a:spcPts val="600"/>
              </a:spcAft>
              <a:buFont typeface="Wingdings" panose="05000000000000000000" pitchFamily="2" charset="2"/>
              <a:buChar char="q"/>
            </a:pP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Paneth cells </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secrete </a:t>
            </a:r>
            <a:r>
              <a:rPr lang="en-US" sz="2200"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antimicrobial</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proteins into gut lumen. </a:t>
            </a:r>
          </a:p>
          <a:p>
            <a:pPr marL="342900" indent="-342900">
              <a:spcBef>
                <a:spcPts val="600"/>
              </a:spcBef>
              <a:spcAft>
                <a:spcPts val="600"/>
              </a:spcAft>
              <a:buFont typeface="Wingdings" panose="05000000000000000000" pitchFamily="2" charset="2"/>
              <a:buChar char="q"/>
            </a:pP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Dendritic cells (DC) </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sample gut lumen contents;  key immune sensors and regulators (e.g., mediate IgA production).</a:t>
            </a:r>
          </a:p>
          <a:p>
            <a:pPr marL="342900" indent="-342900">
              <a:spcBef>
                <a:spcPts val="600"/>
              </a:spcBef>
              <a:spcAft>
                <a:spcPts val="600"/>
              </a:spcAft>
              <a:buFont typeface="Wingdings" panose="05000000000000000000" pitchFamily="2" charset="2"/>
              <a:buChar char="q"/>
            </a:pP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IgA antibodies </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are secreted into gut lumen. </a:t>
            </a:r>
          </a:p>
          <a:p>
            <a:pPr marL="342900" indent="-342900">
              <a:spcBef>
                <a:spcPts val="600"/>
              </a:spcBef>
              <a:spcAft>
                <a:spcPts val="600"/>
              </a:spcAft>
              <a:buFont typeface="Wingdings" panose="05000000000000000000" pitchFamily="2" charset="2"/>
              <a:buChar char="q"/>
            </a:pP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Mesenteric lymph nodes (MLN) </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collect lymph from intestinal mucosa.</a:t>
            </a:r>
          </a:p>
        </p:txBody>
      </p:sp>
    </p:spTree>
    <p:extLst>
      <p:ext uri="{BB962C8B-B14F-4D97-AF65-F5344CB8AC3E}">
        <p14:creationId xmlns:p14="http://schemas.microsoft.com/office/powerpoint/2010/main" val="194225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E302-EA99-4B21-B5BA-381BF559F659}"/>
              </a:ext>
            </a:extLst>
          </p:cNvPr>
          <p:cNvSpPr>
            <a:spLocks noGrp="1"/>
          </p:cNvSpPr>
          <p:nvPr>
            <p:ph type="ctrTitle"/>
          </p:nvPr>
        </p:nvSpPr>
        <p:spPr>
          <a:xfrm>
            <a:off x="2297900" y="287154"/>
            <a:ext cx="4737463" cy="1096642"/>
          </a:xfrm>
        </p:spPr>
        <p:txBody>
          <a:bodyPr>
            <a:normAutofit/>
          </a:bodyPr>
          <a:lstStyle/>
          <a:p>
            <a:r>
              <a:rPr lang="en-US" dirty="0"/>
              <a:t>Peyer’s Patches  </a:t>
            </a:r>
            <a:br>
              <a:rPr lang="en-US" sz="3200" dirty="0"/>
            </a:br>
            <a:r>
              <a:rPr lang="en-US" sz="2800" dirty="0"/>
              <a:t>(“Intestinal Tonsils”)</a:t>
            </a:r>
          </a:p>
        </p:txBody>
      </p:sp>
      <p:pic>
        <p:nvPicPr>
          <p:cNvPr id="2050" name="Picture 2" descr="https://static-01.hindawi.com/articles/iji/volume-2010/823710/figures/823710.fi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10" y="2333623"/>
            <a:ext cx="4500331" cy="36152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00002" y="1758204"/>
            <a:ext cx="4071998" cy="646331"/>
          </a:xfrm>
          <a:prstGeom prst="rect">
            <a:avLst/>
          </a:prstGeom>
        </p:spPr>
        <p:txBody>
          <a:bodyPr wrap="square">
            <a:spAutoFit/>
          </a:bodyPr>
          <a:lstStyle/>
          <a:p>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Peyer’s patches (PP) in the distal ileum (20-yr old man)</a:t>
            </a:r>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052" name="Picture 4" descr="Peyer's patches, SEM - Stock Image - C009/5654 - Science Photo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317" y="2480735"/>
            <a:ext cx="4086819" cy="33358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D04E258-FE77-44DC-8734-7F199847995B}"/>
              </a:ext>
            </a:extLst>
          </p:cNvPr>
          <p:cNvSpPr/>
          <p:nvPr/>
        </p:nvSpPr>
        <p:spPr>
          <a:xfrm>
            <a:off x="4905992" y="1748678"/>
            <a:ext cx="3833873" cy="646331"/>
          </a:xfrm>
          <a:prstGeom prst="rect">
            <a:avLst/>
          </a:prstGeom>
        </p:spPr>
        <p:txBody>
          <a:bodyPr wrap="square">
            <a:spAutoFit/>
          </a:bodyPr>
          <a:lstStyle/>
          <a:p>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Scanning EM of Peyer’s patches (colorized)</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63031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275" y="1525783"/>
            <a:ext cx="8671270" cy="5139869"/>
          </a:xfrm>
          <a:prstGeom prst="rect">
            <a:avLst/>
          </a:prstGeom>
        </p:spPr>
        <p:txBody>
          <a:bodyPr wrap="square">
            <a:spAutoFit/>
          </a:bodyPr>
          <a:lstStyle/>
          <a:p>
            <a:pPr marL="342900" indent="-342900">
              <a:spcAft>
                <a:spcPts val="1200"/>
              </a:spcAft>
              <a:buFont typeface="Wingdings" panose="05000000000000000000" pitchFamily="2" charset="2"/>
              <a:buChar char="q"/>
            </a:pP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Dendritic cells (DC) continuously sample luminal antigens and </a:t>
            </a:r>
            <a:r>
              <a:rPr lang="en-US" sz="2200" i="1" u="sng" dirty="0">
                <a:solidFill>
                  <a:srgbClr val="3E3D40"/>
                </a:solidFill>
                <a:latin typeface="Tahoma" panose="020B0604030504040204" pitchFamily="34" charset="0"/>
                <a:ea typeface="Tahoma" panose="020B0604030504040204" pitchFamily="34" charset="0"/>
                <a:cs typeface="Tahoma" panose="020B0604030504040204" pitchFamily="34" charset="0"/>
              </a:rPr>
              <a:t>promote tolerance</a:t>
            </a:r>
            <a:r>
              <a:rPr lang="en-US" sz="2200" i="1" dirty="0">
                <a:solidFill>
                  <a:srgbClr val="3E3D40"/>
                </a:solidFill>
                <a:latin typeface="Tahoma" panose="020B0604030504040204" pitchFamily="34" charset="0"/>
                <a:ea typeface="Tahoma" panose="020B0604030504040204" pitchFamily="34" charset="0"/>
                <a:cs typeface="Tahoma" panose="020B0604030504040204" pitchFamily="34" charset="0"/>
              </a:rPr>
              <a:t> </a:t>
            </a: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to microbiota by </a:t>
            </a:r>
            <a:r>
              <a:rPr lang="en-US" sz="2200" dirty="0">
                <a:latin typeface="Tahoma" panose="020B0604030504040204" pitchFamily="34" charset="0"/>
                <a:ea typeface="Tahoma" panose="020B0604030504040204" pitchFamily="34" charset="0"/>
                <a:cs typeface="Tahoma" panose="020B0604030504040204" pitchFamily="34" charset="0"/>
              </a:rPr>
              <a:t>inducing </a:t>
            </a:r>
            <a:r>
              <a:rPr lang="en-US" sz="2200" b="1" dirty="0">
                <a:latin typeface="Tahoma" panose="020B0604030504040204" pitchFamily="34" charset="0"/>
                <a:ea typeface="Tahoma" panose="020B0604030504040204" pitchFamily="34" charset="0"/>
                <a:cs typeface="Tahoma" panose="020B0604030504040204" pitchFamily="34" charset="0"/>
              </a:rPr>
              <a:t>IgA </a:t>
            </a:r>
            <a:r>
              <a:rPr lang="en-US" sz="2200" dirty="0">
                <a:latin typeface="Tahoma" panose="020B0604030504040204" pitchFamily="34" charset="0"/>
                <a:ea typeface="Tahoma" panose="020B0604030504040204" pitchFamily="34" charset="0"/>
                <a:cs typeface="Tahoma" panose="020B0604030504040204" pitchFamily="34" charset="0"/>
              </a:rPr>
              <a:t>synthesis in B cells, and mediating differentiation of </a:t>
            </a:r>
            <a:r>
              <a:rPr lang="en-US" sz="2200" b="1" dirty="0">
                <a:latin typeface="Tahoma" panose="020B0604030504040204" pitchFamily="34" charset="0"/>
                <a:ea typeface="Tahoma" panose="020B0604030504040204" pitchFamily="34" charset="0"/>
                <a:cs typeface="Tahoma" panose="020B0604030504040204" pitchFamily="34" charset="0"/>
              </a:rPr>
              <a:t>Treg </a:t>
            </a:r>
            <a:r>
              <a:rPr lang="en-US" sz="2200" dirty="0">
                <a:latin typeface="Tahoma" panose="020B0604030504040204" pitchFamily="34" charset="0"/>
                <a:ea typeface="Tahoma" panose="020B0604030504040204" pitchFamily="34" charset="0"/>
                <a:cs typeface="Tahoma" panose="020B0604030504040204" pitchFamily="34" charset="0"/>
              </a:rPr>
              <a:t>cells.  Functional effectiveness of intestinal DCs is strongly influenced by the </a:t>
            </a:r>
            <a:r>
              <a:rPr lang="en-US" sz="2200" u="sng" dirty="0">
                <a:latin typeface="Tahoma" panose="020B0604030504040204" pitchFamily="34" charset="0"/>
                <a:ea typeface="Tahoma" panose="020B0604030504040204" pitchFamily="34" charset="0"/>
                <a:cs typeface="Tahoma" panose="020B0604030504040204" pitchFamily="34" charset="0"/>
              </a:rPr>
              <a:t>gut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u="sng" dirty="0">
                <a:latin typeface="Tahoma" panose="020B0604030504040204" pitchFamily="34" charset="0"/>
                <a:ea typeface="Tahoma" panose="020B0604030504040204" pitchFamily="34" charset="0"/>
                <a:cs typeface="Tahoma" panose="020B0604030504040204" pitchFamily="34" charset="0"/>
              </a:rPr>
              <a:t>microenvironment</a:t>
            </a:r>
            <a:r>
              <a:rPr lang="en-US" sz="2200" dirty="0">
                <a:latin typeface="Tahoma" panose="020B0604030504040204" pitchFamily="34" charset="0"/>
                <a:ea typeface="Tahoma" panose="020B0604030504040204" pitchFamily="34" charset="0"/>
                <a:cs typeface="Tahoma" panose="020B0604030504040204" pitchFamily="34" charset="0"/>
              </a:rPr>
              <a:t>, including the presence of commensal bacterial metabolites, epithelial cell-derived factors, and dietary products. </a:t>
            </a:r>
          </a:p>
          <a:p>
            <a:pPr marL="342900" indent="-342900">
              <a:spcAft>
                <a:spcPts val="1200"/>
              </a:spcAft>
              <a:buFont typeface="Wingdings" panose="05000000000000000000" pitchFamily="2" charset="2"/>
              <a:buChar char="q"/>
            </a:pP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DCs interact with luminal antigens that cross </a:t>
            </a:r>
            <a:r>
              <a:rPr lang="en-US" sz="2200" b="1" dirty="0">
                <a:solidFill>
                  <a:srgbClr val="333333"/>
                </a:solidFill>
                <a:latin typeface="Tahoma" panose="020B0604030504040204" pitchFamily="34" charset="0"/>
                <a:ea typeface="Tahoma" panose="020B0604030504040204" pitchFamily="34" charset="0"/>
                <a:cs typeface="Tahoma" panose="020B0604030504040204" pitchFamily="34" charset="0"/>
              </a:rPr>
              <a:t>M cells </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of </a:t>
            </a:r>
            <a:r>
              <a:rPr lang="en-US" sz="2200" b="1" dirty="0">
                <a:solidFill>
                  <a:srgbClr val="333333"/>
                </a:solidFill>
                <a:latin typeface="Tahoma" panose="020B0604030504040204" pitchFamily="34" charset="0"/>
                <a:ea typeface="Tahoma" panose="020B0604030504040204" pitchFamily="34" charset="0"/>
                <a:cs typeface="Tahoma" panose="020B0604030504040204" pitchFamily="34" charset="0"/>
              </a:rPr>
              <a:t>Peyer’s patches </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(PP), and from isolated lymphoid follicles (ILF) that are </a:t>
            </a:r>
            <a:r>
              <a:rPr lang="en-US" sz="2200" u="sng" dirty="0">
                <a:solidFill>
                  <a:srgbClr val="333333"/>
                </a:solidFill>
                <a:latin typeface="Tahoma" panose="020B0604030504040204" pitchFamily="34" charset="0"/>
                <a:ea typeface="Tahoma" panose="020B0604030504040204" pitchFamily="34" charset="0"/>
                <a:cs typeface="Tahoma" panose="020B0604030504040204" pitchFamily="34" charset="0"/>
              </a:rPr>
              <a:t>transported</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 into the lamina propria (LP).  </a:t>
            </a:r>
          </a:p>
          <a:p>
            <a:pPr marL="342900" indent="-342900">
              <a:spcAft>
                <a:spcPts val="1200"/>
              </a:spcAft>
              <a:buFont typeface="Wingdings" panose="05000000000000000000" pitchFamily="2" charset="2"/>
              <a:buChar char="q"/>
            </a:pP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DCs also sample antigens </a:t>
            </a:r>
            <a:r>
              <a:rPr lang="en-US" sz="2200" u="sng" dirty="0">
                <a:solidFill>
                  <a:srgbClr val="333333"/>
                </a:solidFill>
                <a:latin typeface="Tahoma" panose="020B0604030504040204" pitchFamily="34" charset="0"/>
                <a:ea typeface="Tahoma" panose="020B0604030504040204" pitchFamily="34" charset="0"/>
                <a:cs typeface="Tahoma" panose="020B0604030504040204" pitchFamily="34" charset="0"/>
              </a:rPr>
              <a:t>directly</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 from the lumen via trans-epithelial projections, and then either (a) present antigens to local lymphocytes, OR (b) migrate to mesenteric lymph nodes </a:t>
            </a:r>
            <a:r>
              <a:rPr lang="en-US" sz="2200" b="1" dirty="0">
                <a:solidFill>
                  <a:srgbClr val="333333"/>
                </a:solidFill>
                <a:latin typeface="Tahoma" panose="020B0604030504040204" pitchFamily="34" charset="0"/>
                <a:ea typeface="Tahoma" panose="020B0604030504040204" pitchFamily="34" charset="0"/>
                <a:cs typeface="Tahoma" panose="020B0604030504040204" pitchFamily="34" charset="0"/>
              </a:rPr>
              <a:t>(MLN) </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for lymphocyte priming, resulting in subsequent </a:t>
            </a:r>
            <a:r>
              <a:rPr lang="en-US" sz="2200" u="sng" dirty="0">
                <a:solidFill>
                  <a:srgbClr val="333333"/>
                </a:solidFill>
                <a:latin typeface="Tahoma" panose="020B0604030504040204" pitchFamily="34" charset="0"/>
                <a:ea typeface="Tahoma" panose="020B0604030504040204" pitchFamily="34" charset="0"/>
                <a:cs typeface="Tahoma" panose="020B0604030504040204" pitchFamily="34" charset="0"/>
              </a:rPr>
              <a:t>systemic</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 immune activation.</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E82AAB54-0B48-4C80-89B8-48A170213E19}"/>
              </a:ext>
            </a:extLst>
          </p:cNvPr>
          <p:cNvSpPr/>
          <p:nvPr/>
        </p:nvSpPr>
        <p:spPr>
          <a:xfrm>
            <a:off x="850162" y="344382"/>
            <a:ext cx="7553612" cy="1077218"/>
          </a:xfrm>
          <a:prstGeom prst="rect">
            <a:avLst/>
          </a:prstGeom>
        </p:spPr>
        <p:txBody>
          <a:bodyPr wrap="square">
            <a:spAutoFit/>
          </a:bodyPr>
          <a:lstStyle/>
          <a:p>
            <a:pPr>
              <a:spcAft>
                <a:spcPts val="1200"/>
              </a:spcAft>
            </a:pPr>
            <a:r>
              <a:rPr lang="en-US" sz="3200" b="1" dirty="0">
                <a:solidFill>
                  <a:srgbClr val="333333"/>
                </a:solidFill>
                <a:latin typeface="Tahoma" panose="020B0604030504040204" pitchFamily="34" charset="0"/>
                <a:ea typeface="Tahoma" panose="020B0604030504040204" pitchFamily="34" charset="0"/>
                <a:cs typeface="Tahoma" panose="020B0604030504040204" pitchFamily="34" charset="0"/>
              </a:rPr>
              <a:t>Role of DCs and IgA in Gut Immune Surveillance &amp; Tolerance</a:t>
            </a:r>
            <a:endParaRPr lang="en-US" sz="3200"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23986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4417" y="553488"/>
            <a:ext cx="2970061" cy="567463"/>
          </a:xfrm>
          <a:prstGeom prst="rect">
            <a:avLst/>
          </a:prstGeom>
        </p:spPr>
        <p:txBody>
          <a:bodyPr vert="horz" wrap="square" lIns="0" tIns="13335" rIns="0" bIns="0" rtlCol="0">
            <a:spAutoFit/>
          </a:bodyPr>
          <a:lstStyle/>
          <a:p>
            <a:pPr marL="12700">
              <a:lnSpc>
                <a:spcPct val="100000"/>
              </a:lnSpc>
              <a:spcBef>
                <a:spcPts val="105"/>
              </a:spcBef>
            </a:pPr>
            <a:r>
              <a:rPr lang="en-US" spc="-45" dirty="0">
                <a:solidFill>
                  <a:srgbClr val="000000"/>
                </a:solidFill>
              </a:rPr>
              <a:t>Brief Outline</a:t>
            </a:r>
            <a:endParaRPr dirty="0"/>
          </a:p>
        </p:txBody>
      </p:sp>
      <p:sp>
        <p:nvSpPr>
          <p:cNvPr id="3" name="object 3"/>
          <p:cNvSpPr txBox="1"/>
          <p:nvPr/>
        </p:nvSpPr>
        <p:spPr>
          <a:xfrm>
            <a:off x="659459" y="1509564"/>
            <a:ext cx="8004249" cy="3838871"/>
          </a:xfrm>
          <a:prstGeom prst="rect">
            <a:avLst/>
          </a:prstGeom>
        </p:spPr>
        <p:txBody>
          <a:bodyPr vert="horz" wrap="square" lIns="0" tIns="98425" rIns="0" bIns="0" rtlCol="0">
            <a:spAutoFit/>
          </a:bodyPr>
          <a:lstStyle/>
          <a:p>
            <a:pPr marL="469900" indent="-457834">
              <a:lnSpc>
                <a:spcPct val="100000"/>
              </a:lnSpc>
              <a:spcBef>
                <a:spcPts val="600"/>
              </a:spcBef>
              <a:spcAft>
                <a:spcPts val="1200"/>
              </a:spcAft>
              <a:buFont typeface="Wingdings" panose="05000000000000000000" pitchFamily="2" charset="2"/>
              <a:buChar char="q"/>
              <a:tabLst>
                <a:tab pos="469900" algn="l"/>
                <a:tab pos="470534" algn="l"/>
              </a:tabLst>
            </a:pPr>
            <a:r>
              <a:rPr lang="en-US" sz="2800" spc="-10" dirty="0">
                <a:latin typeface="Tahoma" panose="020B0604030504040204" pitchFamily="34" charset="0"/>
                <a:ea typeface="Tahoma" panose="020B0604030504040204" pitchFamily="34" charset="0"/>
                <a:cs typeface="Tahoma" panose="020B0604030504040204" pitchFamily="34" charset="0"/>
              </a:rPr>
              <a:t>The role of microbiota in health</a:t>
            </a:r>
          </a:p>
          <a:p>
            <a:pPr marL="469900" indent="-457834">
              <a:lnSpc>
                <a:spcPct val="100000"/>
              </a:lnSpc>
              <a:spcBef>
                <a:spcPts val="600"/>
              </a:spcBef>
              <a:spcAft>
                <a:spcPts val="1200"/>
              </a:spcAft>
              <a:buFont typeface="Wingdings" panose="05000000000000000000" pitchFamily="2" charset="2"/>
              <a:buChar char="q"/>
              <a:tabLst>
                <a:tab pos="469900" algn="l"/>
                <a:tab pos="470534" algn="l"/>
              </a:tabLst>
            </a:pPr>
            <a:r>
              <a:rPr lang="en-US" sz="2800" spc="-10" dirty="0">
                <a:latin typeface="Tahoma" panose="020B0604030504040204" pitchFamily="34" charset="0"/>
                <a:ea typeface="Tahoma" panose="020B0604030504040204" pitchFamily="34" charset="0"/>
                <a:cs typeface="Tahoma" panose="020B0604030504040204" pitchFamily="34" charset="0"/>
              </a:rPr>
              <a:t>Brief anatomy of gut mucosa</a:t>
            </a:r>
          </a:p>
          <a:p>
            <a:pPr marL="469900" indent="-457834">
              <a:spcBef>
                <a:spcPts val="600"/>
              </a:spcBef>
              <a:spcAft>
                <a:spcPts val="1200"/>
              </a:spcAft>
              <a:buFont typeface="Wingdings" panose="05000000000000000000" pitchFamily="2" charset="2"/>
              <a:buChar char="q"/>
              <a:tabLst>
                <a:tab pos="469900" algn="l"/>
                <a:tab pos="470534" algn="l"/>
              </a:tabLst>
            </a:pPr>
            <a:r>
              <a:rPr lang="en-US" sz="2800" spc="-10" dirty="0">
                <a:latin typeface="Tahoma" panose="020B0604030504040204" pitchFamily="34" charset="0"/>
                <a:ea typeface="Tahoma" panose="020B0604030504040204" pitchFamily="34" charset="0"/>
                <a:cs typeface="Tahoma" panose="020B0604030504040204" pitchFamily="34" charset="0"/>
              </a:rPr>
              <a:t>Microbiota-immune system connection</a:t>
            </a:r>
          </a:p>
          <a:p>
            <a:pPr marL="469900" indent="-457834">
              <a:spcBef>
                <a:spcPts val="600"/>
              </a:spcBef>
              <a:spcAft>
                <a:spcPts val="1200"/>
              </a:spcAft>
              <a:buFont typeface="Wingdings" panose="05000000000000000000" pitchFamily="2" charset="2"/>
              <a:buChar char="q"/>
              <a:tabLst>
                <a:tab pos="469900" algn="l"/>
                <a:tab pos="470534" algn="l"/>
              </a:tabLst>
            </a:pPr>
            <a:r>
              <a:rPr lang="en-US" sz="2800" spc="-10" dirty="0">
                <a:latin typeface="Tahoma" panose="020B0604030504040204" pitchFamily="34" charset="0"/>
                <a:ea typeface="Tahoma" panose="020B0604030504040204" pitchFamily="34" charset="0"/>
                <a:cs typeface="Tahoma" panose="020B0604030504040204" pitchFamily="34" charset="0"/>
              </a:rPr>
              <a:t>Maintenance of gut immune homeostasis</a:t>
            </a:r>
          </a:p>
          <a:p>
            <a:pPr marL="469900" indent="-457834">
              <a:lnSpc>
                <a:spcPct val="100000"/>
              </a:lnSpc>
              <a:spcBef>
                <a:spcPts val="600"/>
              </a:spcBef>
              <a:spcAft>
                <a:spcPts val="1200"/>
              </a:spcAft>
              <a:buFont typeface="Wingdings" panose="05000000000000000000" pitchFamily="2" charset="2"/>
              <a:buChar char="q"/>
              <a:tabLst>
                <a:tab pos="469900" algn="l"/>
                <a:tab pos="470534" algn="l"/>
              </a:tabLst>
            </a:pPr>
            <a:r>
              <a:rPr lang="en-US" sz="2800" spc="-10" dirty="0">
                <a:latin typeface="Tahoma" panose="020B0604030504040204" pitchFamily="34" charset="0"/>
                <a:ea typeface="Tahoma" panose="020B0604030504040204" pitchFamily="34" charset="0"/>
                <a:cs typeface="Tahoma" panose="020B0604030504040204" pitchFamily="34" charset="0"/>
              </a:rPr>
              <a:t>Inflammation and gut microbiota</a:t>
            </a:r>
          </a:p>
          <a:p>
            <a:pPr marL="469900" indent="-457834">
              <a:lnSpc>
                <a:spcPct val="100000"/>
              </a:lnSpc>
              <a:spcBef>
                <a:spcPts val="600"/>
              </a:spcBef>
              <a:spcAft>
                <a:spcPts val="1200"/>
              </a:spcAft>
              <a:buFont typeface="Wingdings" panose="05000000000000000000" pitchFamily="2" charset="2"/>
              <a:buChar char="q"/>
              <a:tabLst>
                <a:tab pos="469900" algn="l"/>
                <a:tab pos="470534" algn="l"/>
              </a:tabLst>
            </a:pPr>
            <a:r>
              <a:rPr lang="en-US" sz="2800" spc="-10" dirty="0">
                <a:latin typeface="Tahoma" panose="020B0604030504040204" pitchFamily="34" charset="0"/>
                <a:ea typeface="Tahoma" panose="020B0604030504040204" pitchFamily="34" charset="0"/>
                <a:cs typeface="Tahoma" panose="020B0604030504040204" pitchFamily="34" charset="0"/>
              </a:rPr>
              <a:t>Intro to microbiota-gut-brain axis </a:t>
            </a:r>
            <a:endParaRPr sz="28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9493" y="6378705"/>
            <a:ext cx="8073614" cy="400110"/>
          </a:xfrm>
          <a:prstGeom prst="rect">
            <a:avLst/>
          </a:prstGeom>
          <a:noFill/>
        </p:spPr>
        <p:txBody>
          <a:bodyPr wrap="square">
            <a:spAutoFit/>
          </a:bodyPr>
          <a:lstStyle/>
          <a:p>
            <a:r>
              <a:rPr lang="en-US" sz="1000" b="1" dirty="0">
                <a:latin typeface="Tahoma" panose="020B0604030504040204" pitchFamily="34" charset="0"/>
                <a:ea typeface="Tahoma" panose="020B0604030504040204" pitchFamily="34" charset="0"/>
                <a:cs typeface="Tahoma" panose="020B0604030504040204" pitchFamily="34" charset="0"/>
                <a:hlinkClick r:id="rId2"/>
              </a:rPr>
              <a:t>https://www.researchgate.net/publication/294284585_Policing_of_gut_microbiota_by_the_adaptive_immune_system</a:t>
            </a:r>
            <a:endParaRPr lang="en-US" sz="1000" b="1" dirty="0">
              <a:latin typeface="Tahoma" panose="020B0604030504040204" pitchFamily="34" charset="0"/>
              <a:ea typeface="Tahoma" panose="020B0604030504040204" pitchFamily="34" charset="0"/>
              <a:cs typeface="Tahoma" panose="020B0604030504040204" pitchFamily="34" charset="0"/>
            </a:endParaRPr>
          </a:p>
          <a:p>
            <a:endParaRPr lang="en-US" sz="1000" b="1"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Interplay between IgA and the microbiota in the intestine. Schematic representation of IgA generation in the intestine, and how IgA population and intestinal microbiota regulate each other. Symbol 1: intestinal antigen sampling, mainly through M-cells process, is the first step in IgA plasma cells generation and IgA synthesis. IgA population and diversity will depend on antigenic peptides presented to the immune system by antigen-presenting cell. Symbol 2: after interaction with its receptor, IgA dimers are translocated to the lumen where they will provide mucosal immune protection. In addition, such secreted IgA can subsequently regulate microbiota composition, diversity, and gene expression. SED: sub-epithelial dome; DC: dendritic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323" y="1595774"/>
            <a:ext cx="5403794" cy="45815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2181C1A-B0C8-40C8-8AAC-C562B688459B}"/>
              </a:ext>
            </a:extLst>
          </p:cNvPr>
          <p:cNvSpPr/>
          <p:nvPr/>
        </p:nvSpPr>
        <p:spPr>
          <a:xfrm>
            <a:off x="631087" y="287232"/>
            <a:ext cx="7553612" cy="1077218"/>
          </a:xfrm>
          <a:prstGeom prst="rect">
            <a:avLst/>
          </a:prstGeom>
        </p:spPr>
        <p:txBody>
          <a:bodyPr wrap="square">
            <a:spAutoFit/>
          </a:bodyPr>
          <a:lstStyle/>
          <a:p>
            <a:pPr>
              <a:spcAft>
                <a:spcPts val="1200"/>
              </a:spcAft>
            </a:pPr>
            <a:r>
              <a:rPr lang="en-US" sz="3200" b="1" dirty="0">
                <a:solidFill>
                  <a:srgbClr val="333333"/>
                </a:solidFill>
                <a:latin typeface="Tahoma" panose="020B0604030504040204" pitchFamily="34" charset="0"/>
                <a:ea typeface="Tahoma" panose="020B0604030504040204" pitchFamily="34" charset="0"/>
                <a:cs typeface="Tahoma" panose="020B0604030504040204" pitchFamily="34" charset="0"/>
              </a:rPr>
              <a:t>Role of DCs and IgA in Gut Immune Surveillance &amp; Tolerance</a:t>
            </a:r>
            <a:endParaRPr lang="en-US" sz="3200"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sp>
        <p:nvSpPr>
          <p:cNvPr id="2" name="Oval 1">
            <a:extLst>
              <a:ext uri="{FF2B5EF4-FFF2-40B4-BE49-F238E27FC236}">
                <a16:creationId xmlns:a16="http://schemas.microsoft.com/office/drawing/2014/main" id="{B6002B58-4F0F-4CDC-85D6-EECDA1ACC359}"/>
              </a:ext>
            </a:extLst>
          </p:cNvPr>
          <p:cNvSpPr/>
          <p:nvPr/>
        </p:nvSpPr>
        <p:spPr>
          <a:xfrm>
            <a:off x="5957208" y="4566900"/>
            <a:ext cx="1053191" cy="824249"/>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15F34278-CA48-4BA9-A0E9-1BF77DC64C7C}"/>
              </a:ext>
            </a:extLst>
          </p:cNvPr>
          <p:cNvCxnSpPr/>
          <p:nvPr/>
        </p:nvCxnSpPr>
        <p:spPr>
          <a:xfrm>
            <a:off x="2445613" y="1561400"/>
            <a:ext cx="323850" cy="2330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4B6F01-6D86-4FDE-9C15-40F8A8C00CBA}"/>
              </a:ext>
            </a:extLst>
          </p:cNvPr>
          <p:cNvCxnSpPr>
            <a:cxnSpLocks/>
          </p:cNvCxnSpPr>
          <p:nvPr/>
        </p:nvCxnSpPr>
        <p:spPr>
          <a:xfrm flipH="1">
            <a:off x="6923810" y="1352907"/>
            <a:ext cx="314323" cy="2407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15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97FF9F-50A4-4A1C-AF74-2CC7A78679B1}"/>
              </a:ext>
            </a:extLst>
          </p:cNvPr>
          <p:cNvSpPr/>
          <p:nvPr/>
        </p:nvSpPr>
        <p:spPr>
          <a:xfrm>
            <a:off x="382255" y="1479536"/>
            <a:ext cx="8309164" cy="4832092"/>
          </a:xfrm>
          <a:prstGeom prst="rect">
            <a:avLst/>
          </a:prstGeom>
        </p:spPr>
        <p:txBody>
          <a:bodyPr wrap="square">
            <a:spAutoFit/>
          </a:bodyPr>
          <a:lstStyle/>
          <a:p>
            <a:pPr marL="342900" indent="-342900">
              <a:buFont typeface="Wingdings" panose="05000000000000000000" pitchFamily="2" charset="2"/>
              <a:buChar char="q"/>
            </a:pPr>
            <a:r>
              <a:rPr lang="en-US" sz="2400" dirty="0">
                <a:latin typeface="Tahoma" panose="020B0604030504040204" pitchFamily="34" charset="0"/>
                <a:ea typeface="Tahoma" panose="020B0604030504040204" pitchFamily="34" charset="0"/>
                <a:cs typeface="Tahoma" panose="020B0604030504040204" pitchFamily="34" charset="0"/>
              </a:rPr>
              <a:t>Under homeostatic conditions, immunoglobulin A </a:t>
            </a:r>
            <a:r>
              <a:rPr lang="en-US" sz="2400" b="1" dirty="0">
                <a:latin typeface="Tahoma" panose="020B0604030504040204" pitchFamily="34" charset="0"/>
                <a:ea typeface="Tahoma" panose="020B0604030504040204" pitchFamily="34" charset="0"/>
                <a:cs typeface="Tahoma" panose="020B0604030504040204" pitchFamily="34" charset="0"/>
              </a:rPr>
              <a:t>(IgA) </a:t>
            </a:r>
            <a:r>
              <a:rPr lang="en-US" sz="2400" dirty="0">
                <a:latin typeface="Tahoma" panose="020B0604030504040204" pitchFamily="34" charset="0"/>
                <a:ea typeface="Tahoma" panose="020B0604030504040204" pitchFamily="34" charset="0"/>
                <a:cs typeface="Tahoma" panose="020B0604030504040204" pitchFamily="34" charset="0"/>
              </a:rPr>
              <a:t>is the major immunoglobulin isotype in the intestinal mucosa (and all mucosa).  </a:t>
            </a:r>
            <a:r>
              <a:rPr lang="en-US" sz="2400" b="1" dirty="0">
                <a:latin typeface="Tahoma" panose="020B0604030504040204" pitchFamily="34" charset="0"/>
                <a:ea typeface="Tahoma" panose="020B0604030504040204" pitchFamily="34" charset="0"/>
                <a:cs typeface="Tahoma" panose="020B0604030504040204" pitchFamily="34" charset="0"/>
              </a:rPr>
              <a:t>2-3 grams </a:t>
            </a:r>
            <a:r>
              <a:rPr lang="en-US" sz="2400" dirty="0">
                <a:latin typeface="Tahoma" panose="020B0604030504040204" pitchFamily="34" charset="0"/>
                <a:ea typeface="Tahoma" panose="020B0604030504040204" pitchFamily="34" charset="0"/>
                <a:cs typeface="Tahoma" panose="020B0604030504040204" pitchFamily="34" charset="0"/>
              </a:rPr>
              <a:t>of IgA is produced and secreted into the gut lumen </a:t>
            </a:r>
            <a:r>
              <a:rPr lang="en-US" sz="2400" u="sng" dirty="0">
                <a:latin typeface="Tahoma" panose="020B0604030504040204" pitchFamily="34" charset="0"/>
                <a:ea typeface="Tahoma" panose="020B0604030504040204" pitchFamily="34" charset="0"/>
                <a:cs typeface="Tahoma" panose="020B0604030504040204" pitchFamily="34" charset="0"/>
              </a:rPr>
              <a:t>every day</a:t>
            </a:r>
          </a:p>
          <a:p>
            <a:pPr marL="342900" indent="-342900">
              <a:buFont typeface="Wingdings" panose="05000000000000000000" pitchFamily="2" charset="2"/>
              <a:buChar char="q"/>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q"/>
            </a:pPr>
            <a:r>
              <a:rPr lang="en-US" sz="2400" dirty="0">
                <a:latin typeface="Tahoma" panose="020B0604030504040204" pitchFamily="34" charset="0"/>
                <a:ea typeface="Tahoma" panose="020B0604030504040204" pitchFamily="34" charset="0"/>
                <a:cs typeface="Tahoma" panose="020B0604030504040204" pitchFamily="34" charset="0"/>
              </a:rPr>
              <a:t>Gut microbes trapped by </a:t>
            </a:r>
            <a:r>
              <a:rPr lang="en-US" sz="2400" b="1" dirty="0">
                <a:latin typeface="Tahoma" panose="020B0604030504040204" pitchFamily="34" charset="0"/>
                <a:ea typeface="Tahoma" panose="020B0604030504040204" pitchFamily="34" charset="0"/>
                <a:cs typeface="Tahoma" panose="020B0604030504040204" pitchFamily="34" charset="0"/>
              </a:rPr>
              <a:t>DCs</a:t>
            </a:r>
            <a:r>
              <a:rPr lang="en-US" sz="2400" dirty="0">
                <a:latin typeface="Tahoma" panose="020B0604030504040204" pitchFamily="34" charset="0"/>
                <a:ea typeface="Tahoma" panose="020B0604030504040204" pitchFamily="34" charset="0"/>
                <a:cs typeface="Tahoma" panose="020B0604030504040204" pitchFamily="34" charset="0"/>
              </a:rPr>
              <a:t> stimulate the production  of </a:t>
            </a:r>
            <a:r>
              <a:rPr lang="en-US" sz="2400" b="1" dirty="0">
                <a:latin typeface="Tahoma" panose="020B0604030504040204" pitchFamily="34" charset="0"/>
                <a:ea typeface="Tahoma" panose="020B0604030504040204" pitchFamily="34" charset="0"/>
                <a:cs typeface="Tahoma" panose="020B0604030504040204" pitchFamily="34" charset="0"/>
              </a:rPr>
              <a:t>IgA</a:t>
            </a:r>
            <a:r>
              <a:rPr lang="en-US" sz="2400" dirty="0">
                <a:latin typeface="Tahoma" panose="020B0604030504040204" pitchFamily="34" charset="0"/>
                <a:ea typeface="Tahoma" panose="020B0604030504040204" pitchFamily="34" charset="0"/>
                <a:cs typeface="Tahoma" panose="020B0604030504040204" pitchFamily="34" charset="0"/>
              </a:rPr>
              <a:t> in </a:t>
            </a:r>
            <a:r>
              <a:rPr lang="en-US" sz="2400" b="1" dirty="0">
                <a:latin typeface="Tahoma" panose="020B0604030504040204" pitchFamily="34" charset="0"/>
                <a:ea typeface="Tahoma" panose="020B0604030504040204" pitchFamily="34" charset="0"/>
                <a:cs typeface="Tahoma" panose="020B0604030504040204" pitchFamily="34" charset="0"/>
              </a:rPr>
              <a:t>Peyer’s patches </a:t>
            </a:r>
            <a:r>
              <a:rPr lang="en-US" sz="2400" dirty="0">
                <a:latin typeface="Tahoma" panose="020B0604030504040204" pitchFamily="34" charset="0"/>
                <a:ea typeface="Tahoma" panose="020B0604030504040204" pitchFamily="34" charset="0"/>
                <a:cs typeface="Tahoma" panose="020B0604030504040204" pitchFamily="34" charset="0"/>
              </a:rPr>
              <a:t>(or the mesenteric lymph nodes).  </a:t>
            </a:r>
          </a:p>
          <a:p>
            <a:pPr marL="342900" indent="-342900">
              <a:buFont typeface="Wingdings" panose="05000000000000000000" pitchFamily="2" charset="2"/>
              <a:buChar char="q"/>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q"/>
            </a:pPr>
            <a:r>
              <a:rPr lang="en-US" sz="2400" dirty="0">
                <a:latin typeface="Tahoma" panose="020B0604030504040204" pitchFamily="34" charset="0"/>
                <a:ea typeface="Tahoma" panose="020B0604030504040204" pitchFamily="34" charset="0"/>
                <a:cs typeface="Tahoma" panose="020B0604030504040204" pitchFamily="34" charset="0"/>
              </a:rPr>
              <a:t>Subsequent IgA binding to microbes, or their products, </a:t>
            </a:r>
            <a:r>
              <a:rPr lang="en-US" sz="2400" u="sng" dirty="0">
                <a:latin typeface="Tahoma" panose="020B0604030504040204" pitchFamily="34" charset="0"/>
                <a:ea typeface="Tahoma" panose="020B0604030504040204" pitchFamily="34" charset="0"/>
                <a:cs typeface="Tahoma" panose="020B0604030504040204" pitchFamily="34" charset="0"/>
              </a:rPr>
              <a:t>inhibits</a:t>
            </a:r>
            <a:r>
              <a:rPr lang="en-US" sz="2400" dirty="0">
                <a:latin typeface="Tahoma" panose="020B0604030504040204" pitchFamily="34" charset="0"/>
                <a:ea typeface="Tahoma" panose="020B0604030504040204" pitchFamily="34" charset="0"/>
                <a:cs typeface="Tahoma" panose="020B0604030504040204" pitchFamily="34" charset="0"/>
              </a:rPr>
              <a:t> bacterial translocation across the gut epithelium, and neutralizes toxins </a:t>
            </a:r>
            <a:r>
              <a:rPr lang="en-US" sz="2400" u="sng" dirty="0">
                <a:latin typeface="Tahoma" panose="020B0604030504040204" pitchFamily="34" charset="0"/>
                <a:ea typeface="Tahoma" panose="020B0604030504040204" pitchFamily="34" charset="0"/>
                <a:cs typeface="Tahoma" panose="020B0604030504040204" pitchFamily="34" charset="0"/>
              </a:rPr>
              <a:t>at the intestinal mucosal surface.  </a:t>
            </a:r>
          </a:p>
          <a:p>
            <a:pPr marL="342900" indent="-342900">
              <a:buFont typeface="Wingdings" panose="05000000000000000000" pitchFamily="2" charset="2"/>
              <a:buChar char="q"/>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B0A47F1E-B1CD-4549-8C50-D4DA20BEC5D7}"/>
              </a:ext>
            </a:extLst>
          </p:cNvPr>
          <p:cNvSpPr txBox="1"/>
          <p:nvPr/>
        </p:nvSpPr>
        <p:spPr>
          <a:xfrm>
            <a:off x="1632825" y="485849"/>
            <a:ext cx="6159442"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Role of IgA in Gut Immunity</a:t>
            </a:r>
          </a:p>
        </p:txBody>
      </p:sp>
    </p:spTree>
    <p:extLst>
      <p:ext uri="{BB962C8B-B14F-4D97-AF65-F5344CB8AC3E}">
        <p14:creationId xmlns:p14="http://schemas.microsoft.com/office/powerpoint/2010/main" val="1452049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C397CC-FFA9-4CAC-B25C-19BFFD6057D1}"/>
              </a:ext>
            </a:extLst>
          </p:cNvPr>
          <p:cNvSpPr/>
          <p:nvPr/>
        </p:nvSpPr>
        <p:spPr>
          <a:xfrm>
            <a:off x="370256" y="1639130"/>
            <a:ext cx="8473439" cy="4616648"/>
          </a:xfrm>
          <a:prstGeom prst="rect">
            <a:avLst/>
          </a:prstGeom>
        </p:spPr>
        <p:txBody>
          <a:bodyPr wrap="square">
            <a:spAutoFit/>
          </a:bodyPr>
          <a:lstStyle/>
          <a:p>
            <a:pPr marL="342900" indent="-342900">
              <a:spcBef>
                <a:spcPts val="600"/>
              </a:spcBef>
              <a:spcAft>
                <a:spcPts val="1200"/>
              </a:spcAft>
              <a:buFont typeface="Wingdings" panose="05000000000000000000" pitchFamily="2" charset="2"/>
              <a:buChar char="q"/>
            </a:pP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“Germ-free” (GF) animal models (e.g., mice) provided the </a:t>
            </a:r>
            <a:r>
              <a:rPr lang="en-US" sz="2400" u="sng"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first</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formal proof that the microbiota was </a:t>
            </a:r>
            <a:r>
              <a:rPr lang="en-US" sz="2400" u="sng"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required</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for the induction and maintenance of intestinal </a:t>
            </a:r>
            <a:r>
              <a:rPr lang="en-US" sz="2400" b="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Treg</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cells.  </a:t>
            </a:r>
          </a:p>
          <a:p>
            <a:pPr marL="342900" indent="-342900">
              <a:spcBef>
                <a:spcPts val="600"/>
              </a:spcBef>
              <a:spcAft>
                <a:spcPts val="1200"/>
              </a:spcAft>
              <a:buFont typeface="Wingdings" panose="05000000000000000000" pitchFamily="2" charset="2"/>
              <a:buChar char="q"/>
            </a:pP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Mice, and humans, treated with antibiotics show </a:t>
            </a:r>
            <a:r>
              <a:rPr lang="en-US" sz="2400" u="sng"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depletion</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in resident microbiota, correlating with a drastic </a:t>
            </a:r>
            <a:r>
              <a:rPr lang="en-US" sz="2400" u="sng"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reduction</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in the intestinal population of Treg cells. </a:t>
            </a:r>
          </a:p>
          <a:p>
            <a:pPr marL="342900" indent="-342900">
              <a:spcBef>
                <a:spcPts val="600"/>
              </a:spcBef>
              <a:spcAft>
                <a:spcPts val="1200"/>
              </a:spcAft>
              <a:buFont typeface="Wingdings" panose="05000000000000000000" pitchFamily="2" charset="2"/>
              <a:buChar char="q"/>
            </a:pPr>
            <a:r>
              <a:rPr lang="en-US" sz="2400" dirty="0">
                <a:latin typeface="Tahoma" panose="020B0604030504040204" pitchFamily="34" charset="0"/>
                <a:ea typeface="Tahoma" panose="020B0604030504040204" pitchFamily="34" charset="0"/>
                <a:cs typeface="Tahoma" panose="020B0604030504040204" pitchFamily="34" charset="0"/>
              </a:rPr>
              <a:t>In addition to known immune-related roles, recent studies show that intestinal </a:t>
            </a:r>
            <a:r>
              <a:rPr lang="en-US" sz="2400" b="1" dirty="0">
                <a:latin typeface="Tahoma" panose="020B0604030504040204" pitchFamily="34" charset="0"/>
                <a:ea typeface="Tahoma" panose="020B0604030504040204" pitchFamily="34" charset="0"/>
                <a:cs typeface="Tahoma" panose="020B0604030504040204" pitchFamily="34" charset="0"/>
              </a:rPr>
              <a:t>Treg </a:t>
            </a:r>
            <a:r>
              <a:rPr lang="en-US" sz="2400" dirty="0">
                <a:latin typeface="Tahoma" panose="020B0604030504040204" pitchFamily="34" charset="0"/>
                <a:ea typeface="Tahoma" panose="020B0604030504040204" pitchFamily="34" charset="0"/>
                <a:cs typeface="Tahoma" panose="020B0604030504040204" pitchFamily="34" charset="0"/>
              </a:rPr>
              <a:t>cells also exert important </a:t>
            </a:r>
            <a:r>
              <a:rPr lang="en-US" sz="2400" u="sng" dirty="0">
                <a:latin typeface="Tahoma" panose="020B0604030504040204" pitchFamily="34" charset="0"/>
                <a:ea typeface="Tahoma" panose="020B0604030504040204" pitchFamily="34" charset="0"/>
                <a:cs typeface="Tahoma" panose="020B0604030504040204" pitchFamily="34" charset="0"/>
              </a:rPr>
              <a:t>non-immune</a:t>
            </a:r>
            <a:r>
              <a:rPr lang="en-US" sz="2400" dirty="0">
                <a:latin typeface="Tahoma" panose="020B0604030504040204" pitchFamily="34" charset="0"/>
                <a:ea typeface="Tahoma" panose="020B0604030504040204" pitchFamily="34" charset="0"/>
                <a:cs typeface="Tahoma" panose="020B0604030504040204" pitchFamily="34" charset="0"/>
              </a:rPr>
              <a:t> functions in the gut, such as promoting local tissue repair and preserving the integrity of the intestinal epithelial barrier. </a:t>
            </a:r>
            <a:endPar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itle 1">
            <a:extLst>
              <a:ext uri="{FF2B5EF4-FFF2-40B4-BE49-F238E27FC236}">
                <a16:creationId xmlns:a16="http://schemas.microsoft.com/office/drawing/2014/main" id="{64AE046C-BC94-45F2-93B0-1328B5F4FE33}"/>
              </a:ext>
            </a:extLst>
          </p:cNvPr>
          <p:cNvSpPr>
            <a:spLocks noGrp="1"/>
          </p:cNvSpPr>
          <p:nvPr>
            <p:ph type="ctrTitle"/>
          </p:nvPr>
        </p:nvSpPr>
        <p:spPr>
          <a:xfrm>
            <a:off x="522518" y="428684"/>
            <a:ext cx="8360229" cy="975358"/>
          </a:xfrm>
        </p:spPr>
        <p:txBody>
          <a:bodyPr>
            <a:noAutofit/>
          </a:bodyPr>
          <a:lstStyle/>
          <a:p>
            <a:pPr algn="l"/>
            <a:r>
              <a:rPr lang="en-US" sz="3200" dirty="0"/>
              <a:t>T-regulatory (Treg) Cells and Tolerance to Commensal Microbes</a:t>
            </a:r>
          </a:p>
        </p:txBody>
      </p:sp>
      <p:sp>
        <p:nvSpPr>
          <p:cNvPr id="2" name="Rectangle 1">
            <a:extLst>
              <a:ext uri="{FF2B5EF4-FFF2-40B4-BE49-F238E27FC236}">
                <a16:creationId xmlns:a16="http://schemas.microsoft.com/office/drawing/2014/main" id="{F336B33F-D561-4284-83D5-9921962D395D}"/>
              </a:ext>
            </a:extLst>
          </p:cNvPr>
          <p:cNvSpPr/>
          <p:nvPr/>
        </p:nvSpPr>
        <p:spPr>
          <a:xfrm>
            <a:off x="1811180" y="6301539"/>
            <a:ext cx="5743304" cy="461665"/>
          </a:xfrm>
          <a:prstGeom prst="rect">
            <a:avLst/>
          </a:prstGeom>
        </p:spPr>
        <p:txBody>
          <a:bodyPr wrap="square">
            <a:spAutoFit/>
          </a:bodyPr>
          <a:lstStyle/>
          <a:p>
            <a:r>
              <a:rPr lang="en-US" sz="1200" b="1" dirty="0">
                <a:latin typeface="Tahoma" panose="020B0604030504040204" pitchFamily="34" charset="0"/>
                <a:ea typeface="Tahoma" panose="020B0604030504040204" pitchFamily="34" charset="0"/>
                <a:cs typeface="Tahoma" panose="020B0604030504040204" pitchFamily="34" charset="0"/>
                <a:hlinkClick r:id="rId2"/>
              </a:rPr>
              <a:t>https://www.frontiersin.org/articles/10.3389/fimmu.2020.600973/full</a:t>
            </a:r>
            <a:endParaRPr lang="en-US" sz="1200" b="1" dirty="0">
              <a:latin typeface="Tahoma" panose="020B0604030504040204" pitchFamily="34" charset="0"/>
              <a:ea typeface="Tahoma" panose="020B0604030504040204" pitchFamily="34" charset="0"/>
              <a:cs typeface="Tahoma" panose="020B0604030504040204" pitchFamily="34" charset="0"/>
            </a:endParaRPr>
          </a:p>
          <a:p>
            <a:endParaRPr lang="en-US" sz="1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97727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0909" y="360939"/>
            <a:ext cx="8756072" cy="830997"/>
          </a:xfrm>
          <a:prstGeom prst="rect">
            <a:avLst/>
          </a:prstGeom>
        </p:spPr>
        <p:txBody>
          <a:bodyPr wrap="square">
            <a:spAutoFit/>
          </a:bodyPr>
          <a:lstStyle/>
          <a:p>
            <a:pPr marL="342900" indent="-342900">
              <a:buFont typeface="Wingdings" panose="05000000000000000000" pitchFamily="2" charset="2"/>
              <a:buChar char="q"/>
            </a:pPr>
            <a:r>
              <a:rPr lang="en-US" sz="2400" b="1" dirty="0">
                <a:solidFill>
                  <a:srgbClr val="222222"/>
                </a:solidFill>
                <a:latin typeface="Tahoma" panose="020B0604030504040204" pitchFamily="34" charset="0"/>
                <a:ea typeface="Tahoma" panose="020B0604030504040204" pitchFamily="34" charset="0"/>
                <a:cs typeface="Tahoma" panose="020B0604030504040204" pitchFamily="34" charset="0"/>
              </a:rPr>
              <a:t>Commensal Gut Microbes Generate Short Chain Fatty Acids (SCFAs) that Induce Treg Cell Differentiation</a:t>
            </a:r>
          </a:p>
        </p:txBody>
      </p:sp>
      <p:grpSp>
        <p:nvGrpSpPr>
          <p:cNvPr id="20" name="Group 19">
            <a:extLst>
              <a:ext uri="{FF2B5EF4-FFF2-40B4-BE49-F238E27FC236}">
                <a16:creationId xmlns:a16="http://schemas.microsoft.com/office/drawing/2014/main" id="{22AC8F77-E25F-4C4D-A1D1-2EB53FE63432}"/>
              </a:ext>
            </a:extLst>
          </p:cNvPr>
          <p:cNvGrpSpPr/>
          <p:nvPr/>
        </p:nvGrpSpPr>
        <p:grpSpPr>
          <a:xfrm>
            <a:off x="1174843" y="1409415"/>
            <a:ext cx="6464206" cy="5213143"/>
            <a:chOff x="1174843" y="1409415"/>
            <a:chExt cx="6464206" cy="5213143"/>
          </a:xfrm>
        </p:grpSpPr>
        <p:pic>
          <p:nvPicPr>
            <p:cNvPr id="2" name="Picture 1"/>
            <p:cNvPicPr>
              <a:picLocks noChangeAspect="1"/>
            </p:cNvPicPr>
            <p:nvPr/>
          </p:nvPicPr>
          <p:blipFill>
            <a:blip r:embed="rId2"/>
            <a:stretch>
              <a:fillRect/>
            </a:stretch>
          </p:blipFill>
          <p:spPr>
            <a:xfrm>
              <a:off x="1411844" y="1409415"/>
              <a:ext cx="6227205" cy="5213143"/>
            </a:xfrm>
            <a:prstGeom prst="rect">
              <a:avLst/>
            </a:prstGeom>
          </p:spPr>
        </p:pic>
        <p:sp>
          <p:nvSpPr>
            <p:cNvPr id="5" name="TextBox 4">
              <a:extLst>
                <a:ext uri="{FF2B5EF4-FFF2-40B4-BE49-F238E27FC236}">
                  <a16:creationId xmlns:a16="http://schemas.microsoft.com/office/drawing/2014/main" id="{5A589B59-84A0-46F0-93AE-45350706446B}"/>
                </a:ext>
              </a:extLst>
            </p:cNvPr>
            <p:cNvSpPr txBox="1"/>
            <p:nvPr/>
          </p:nvSpPr>
          <p:spPr>
            <a:xfrm>
              <a:off x="1174843" y="1870440"/>
              <a:ext cx="940525" cy="276999"/>
            </a:xfrm>
            <a:prstGeom prst="rect">
              <a:avLst/>
            </a:prstGeom>
            <a:solidFill>
              <a:schemeClr val="bg1"/>
            </a:solidFill>
          </p:spPr>
          <p:txBody>
            <a:bodyPr wrap="square" rtlCol="0">
              <a:spAutoFit/>
            </a:bodyPr>
            <a:lstStyle/>
            <a:p>
              <a:endParaRPr lang="en-US" sz="1200"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2ED22D6-C838-4E6A-AB2A-7614E3809F15}"/>
                </a:ext>
              </a:extLst>
            </p:cNvPr>
            <p:cNvSpPr txBox="1"/>
            <p:nvPr/>
          </p:nvSpPr>
          <p:spPr>
            <a:xfrm>
              <a:off x="2827187" y="2026155"/>
              <a:ext cx="2193578" cy="307777"/>
            </a:xfrm>
            <a:prstGeom prst="rect">
              <a:avLst/>
            </a:prstGeom>
            <a:solidFill>
              <a:schemeClr val="bg1"/>
            </a:solidFill>
          </p:spPr>
          <p:txBody>
            <a:bodyPr wrap="squar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Small intestine lumen</a:t>
              </a:r>
            </a:p>
          </p:txBody>
        </p:sp>
        <p:cxnSp>
          <p:nvCxnSpPr>
            <p:cNvPr id="8" name="Straight Arrow Connector 7">
              <a:extLst>
                <a:ext uri="{FF2B5EF4-FFF2-40B4-BE49-F238E27FC236}">
                  <a16:creationId xmlns:a16="http://schemas.microsoft.com/office/drawing/2014/main" id="{098FD202-6405-4E10-8A57-433797EB2F60}"/>
                </a:ext>
              </a:extLst>
            </p:cNvPr>
            <p:cNvCxnSpPr>
              <a:cxnSpLocks/>
            </p:cNvCxnSpPr>
            <p:nvPr/>
          </p:nvCxnSpPr>
          <p:spPr>
            <a:xfrm>
              <a:off x="1811383" y="3213463"/>
              <a:ext cx="374470" cy="3047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1926DE-2C7B-4226-9A3F-F7DA203A9F41}"/>
                </a:ext>
              </a:extLst>
            </p:cNvPr>
            <p:cNvCxnSpPr>
              <a:cxnSpLocks/>
            </p:cNvCxnSpPr>
            <p:nvPr/>
          </p:nvCxnSpPr>
          <p:spPr>
            <a:xfrm flipH="1">
              <a:off x="7282546" y="4260124"/>
              <a:ext cx="306799" cy="3526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C6DF92-27E4-4BA0-AA34-BCEDF01B3C46}"/>
                </a:ext>
              </a:extLst>
            </p:cNvPr>
            <p:cNvCxnSpPr>
              <a:cxnSpLocks/>
            </p:cNvCxnSpPr>
            <p:nvPr/>
          </p:nvCxnSpPr>
          <p:spPr>
            <a:xfrm>
              <a:off x="4833801" y="1603742"/>
              <a:ext cx="374470" cy="3047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B1A475-DC3C-4D7E-8282-7D6D10220861}"/>
                </a:ext>
              </a:extLst>
            </p:cNvPr>
            <p:cNvSpPr txBox="1"/>
            <p:nvPr/>
          </p:nvSpPr>
          <p:spPr>
            <a:xfrm>
              <a:off x="2693837" y="5493255"/>
              <a:ext cx="830413" cy="246221"/>
            </a:xfrm>
            <a:prstGeom prst="rect">
              <a:avLst/>
            </a:prstGeom>
            <a:noFill/>
          </p:spPr>
          <p:txBody>
            <a:bodyPr wrap="square" rtlCol="0">
              <a:spAutoFit/>
            </a:bodyPr>
            <a:lstStyle/>
            <a:p>
              <a:r>
                <a:rPr lang="en-US" sz="1000" b="1" dirty="0">
                  <a:latin typeface="Tahoma" panose="020B0604030504040204" pitchFamily="34" charset="0"/>
                  <a:ea typeface="Tahoma" panose="020B0604030504040204" pitchFamily="34" charset="0"/>
                  <a:cs typeface="Tahoma" panose="020B0604030504040204" pitchFamily="34" charset="0"/>
                </a:rPr>
                <a:t>Treg cell</a:t>
              </a:r>
            </a:p>
          </p:txBody>
        </p:sp>
        <p:cxnSp>
          <p:nvCxnSpPr>
            <p:cNvPr id="16" name="Straight Arrow Connector 15">
              <a:extLst>
                <a:ext uri="{FF2B5EF4-FFF2-40B4-BE49-F238E27FC236}">
                  <a16:creationId xmlns:a16="http://schemas.microsoft.com/office/drawing/2014/main" id="{69ACF0AC-A3E8-4039-BEF3-41AFC071DE5F}"/>
                </a:ext>
              </a:extLst>
            </p:cNvPr>
            <p:cNvCxnSpPr>
              <a:cxnSpLocks/>
            </p:cNvCxnSpPr>
            <p:nvPr/>
          </p:nvCxnSpPr>
          <p:spPr>
            <a:xfrm flipH="1" flipV="1">
              <a:off x="3412675" y="5637422"/>
              <a:ext cx="483050" cy="962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2192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5D5FC5-01DA-44C6-AA63-2F8A905AF006}"/>
              </a:ext>
            </a:extLst>
          </p:cNvPr>
          <p:cNvSpPr/>
          <p:nvPr/>
        </p:nvSpPr>
        <p:spPr>
          <a:xfrm>
            <a:off x="412899" y="228883"/>
            <a:ext cx="8574165" cy="1015663"/>
          </a:xfrm>
          <a:prstGeom prst="rect">
            <a:avLst/>
          </a:prstGeom>
        </p:spPr>
        <p:txBody>
          <a:bodyPr wrap="square">
            <a:spAutoFit/>
          </a:bodyPr>
          <a:lstStyle/>
          <a:p>
            <a:pPr>
              <a:spcAft>
                <a:spcPts val="600"/>
              </a:spcAft>
            </a:pPr>
            <a:r>
              <a:rPr lang="en-US" sz="3000" b="1" dirty="0">
                <a:solidFill>
                  <a:srgbClr val="333333"/>
                </a:solidFill>
                <a:latin typeface="Tahoma" panose="020B0604030504040204" pitchFamily="34" charset="0"/>
                <a:ea typeface="Tahoma" panose="020B0604030504040204" pitchFamily="34" charset="0"/>
                <a:cs typeface="Tahoma" panose="020B0604030504040204" pitchFamily="34" charset="0"/>
              </a:rPr>
              <a:t>Innate &amp; Adaptive Immune Responses in Gut Surveillance &amp; Tolerance to Microbiota</a:t>
            </a:r>
            <a:endParaRPr lang="en-US" sz="3000" dirty="0">
              <a:solidFill>
                <a:srgbClr val="333333"/>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66749C2F-45FC-4D0B-B5DC-371DF71998F9}"/>
              </a:ext>
            </a:extLst>
          </p:cNvPr>
          <p:cNvSpPr/>
          <p:nvPr/>
        </p:nvSpPr>
        <p:spPr>
          <a:xfrm>
            <a:off x="101606" y="1216335"/>
            <a:ext cx="8857673" cy="707886"/>
          </a:xfrm>
          <a:prstGeom prst="rect">
            <a:avLst/>
          </a:prstGeom>
        </p:spPr>
        <p:txBody>
          <a:bodyPr wrap="square">
            <a:spAutoFit/>
          </a:bodyPr>
          <a:lstStyle/>
          <a:p>
            <a:pPr marL="285750" indent="-285750">
              <a:buFont typeface="Wingdings" panose="05000000000000000000" pitchFamily="2" charset="2"/>
              <a:buChar char="§"/>
            </a:pP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Potential tissue-damaging, inappropriate T cell responses can be </a:t>
            </a:r>
            <a:r>
              <a:rPr lang="en-US" sz="2000" u="sng" dirty="0">
                <a:solidFill>
                  <a:srgbClr val="000000"/>
                </a:solidFill>
                <a:latin typeface="Tahoma" panose="020B0604030504040204" pitchFamily="34" charset="0"/>
                <a:ea typeface="Tahoma" panose="020B0604030504040204" pitchFamily="34" charset="0"/>
                <a:cs typeface="Tahoma" panose="020B0604030504040204" pitchFamily="34" charset="0"/>
              </a:rPr>
              <a:t>inhibited</a:t>
            </a: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 by immunosuppressive cytokines and regulatory T cells (T regs).</a:t>
            </a:r>
            <a:endParaRPr lang="en-US" sz="2000" dirty="0"/>
          </a:p>
        </p:txBody>
      </p:sp>
      <p:grpSp>
        <p:nvGrpSpPr>
          <p:cNvPr id="23" name="Group 22">
            <a:extLst>
              <a:ext uri="{FF2B5EF4-FFF2-40B4-BE49-F238E27FC236}">
                <a16:creationId xmlns:a16="http://schemas.microsoft.com/office/drawing/2014/main" id="{31CF4AD0-6A57-4355-848E-4098CA2E0159}"/>
              </a:ext>
            </a:extLst>
          </p:cNvPr>
          <p:cNvGrpSpPr/>
          <p:nvPr/>
        </p:nvGrpSpPr>
        <p:grpSpPr>
          <a:xfrm>
            <a:off x="333799" y="1841612"/>
            <a:ext cx="8399919" cy="4805497"/>
            <a:chOff x="333799" y="1728468"/>
            <a:chExt cx="8399919" cy="4805497"/>
          </a:xfrm>
        </p:grpSpPr>
        <p:pic>
          <p:nvPicPr>
            <p:cNvPr id="6146" name="Picture 2" descr="Learning Tolerance while Fighting Ignorance: Cell">
              <a:extLst>
                <a:ext uri="{FF2B5EF4-FFF2-40B4-BE49-F238E27FC236}">
                  <a16:creationId xmlns:a16="http://schemas.microsoft.com/office/drawing/2014/main" id="{4657F2C0-A7F0-4C3D-84A0-E43E585FC7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65" y="1950148"/>
              <a:ext cx="8300153" cy="458381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5A94A47-0E7C-4F72-9D9E-492BAB0B19BA}"/>
                </a:ext>
              </a:extLst>
            </p:cNvPr>
            <p:cNvCxnSpPr>
              <a:cxnSpLocks/>
            </p:cNvCxnSpPr>
            <p:nvPr/>
          </p:nvCxnSpPr>
          <p:spPr>
            <a:xfrm>
              <a:off x="1265279" y="5867401"/>
              <a:ext cx="362206" cy="1408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ACE93B5-92A6-44B8-BB2F-8752A1EAA8C3}"/>
                </a:ext>
              </a:extLst>
            </p:cNvPr>
            <p:cNvCxnSpPr>
              <a:cxnSpLocks/>
            </p:cNvCxnSpPr>
            <p:nvPr/>
          </p:nvCxnSpPr>
          <p:spPr>
            <a:xfrm flipH="1">
              <a:off x="6161006" y="4538330"/>
              <a:ext cx="207893" cy="2740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617932-25BD-46DC-BCAD-7F0BDE483999}"/>
                </a:ext>
              </a:extLst>
            </p:cNvPr>
            <p:cNvCxnSpPr>
              <a:cxnSpLocks/>
            </p:cNvCxnSpPr>
            <p:nvPr/>
          </p:nvCxnSpPr>
          <p:spPr>
            <a:xfrm>
              <a:off x="333799" y="1728468"/>
              <a:ext cx="291738" cy="3835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27689C-CBBA-4278-982E-15AA6A96EF7C}"/>
                </a:ext>
              </a:extLst>
            </p:cNvPr>
            <p:cNvCxnSpPr>
              <a:cxnSpLocks/>
            </p:cNvCxnSpPr>
            <p:nvPr/>
          </p:nvCxnSpPr>
          <p:spPr>
            <a:xfrm flipV="1">
              <a:off x="1701209" y="4090984"/>
              <a:ext cx="345147" cy="2559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DEDB559-FFAB-44C2-AF04-B663EBDECA02}"/>
                </a:ext>
              </a:extLst>
            </p:cNvPr>
            <p:cNvSpPr/>
            <p:nvPr/>
          </p:nvSpPr>
          <p:spPr>
            <a:xfrm>
              <a:off x="3187341" y="1887161"/>
              <a:ext cx="1759131" cy="786373"/>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F84F218-46DF-46C2-B3E4-457CC52E790F}"/>
                </a:ext>
              </a:extLst>
            </p:cNvPr>
            <p:cNvCxnSpPr>
              <a:cxnSpLocks/>
            </p:cNvCxnSpPr>
            <p:nvPr/>
          </p:nvCxnSpPr>
          <p:spPr>
            <a:xfrm flipH="1">
              <a:off x="6819522" y="2486025"/>
              <a:ext cx="276603" cy="2882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4DB6040-262A-44D4-B064-8FAC71F20D83}"/>
                </a:ext>
              </a:extLst>
            </p:cNvPr>
            <p:cNvCxnSpPr>
              <a:cxnSpLocks/>
            </p:cNvCxnSpPr>
            <p:nvPr/>
          </p:nvCxnSpPr>
          <p:spPr>
            <a:xfrm>
              <a:off x="5146396" y="2829785"/>
              <a:ext cx="152401" cy="317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4BE6749-1FC0-4EBC-81DC-8C3086A60098}"/>
                </a:ext>
              </a:extLst>
            </p:cNvPr>
            <p:cNvCxnSpPr>
              <a:cxnSpLocks/>
            </p:cNvCxnSpPr>
            <p:nvPr/>
          </p:nvCxnSpPr>
          <p:spPr>
            <a:xfrm>
              <a:off x="3706776" y="3211476"/>
              <a:ext cx="337816" cy="6410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98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29490" y="281454"/>
            <a:ext cx="8080401" cy="935513"/>
          </a:xfrm>
          <a:prstGeom prst="rect">
            <a:avLst/>
          </a:prstGeom>
        </p:spPr>
        <p:txBody>
          <a:bodyPr vert="horz" wrap="square" lIns="0" tIns="12065" rIns="0" bIns="0" rtlCol="0">
            <a:spAutoFit/>
          </a:bodyPr>
          <a:lstStyle/>
          <a:p>
            <a:pPr marL="12700">
              <a:lnSpc>
                <a:spcPct val="100000"/>
              </a:lnSpc>
              <a:spcBef>
                <a:spcPts val="0"/>
              </a:spcBef>
            </a:pPr>
            <a:r>
              <a:rPr lang="en-US" sz="3000" spc="-35" dirty="0">
                <a:solidFill>
                  <a:schemeClr val="tx1"/>
                </a:solidFill>
                <a:latin typeface="Tahoma" panose="020B0604030504040204" pitchFamily="34" charset="0"/>
                <a:ea typeface="Tahoma" panose="020B0604030504040204" pitchFamily="34" charset="0"/>
                <a:cs typeface="Tahoma" panose="020B0604030504040204" pitchFamily="34" charset="0"/>
              </a:rPr>
              <a:t>Role of Microbiota</a:t>
            </a:r>
            <a:r>
              <a:rPr lang="en-US" sz="3000" spc="-30" dirty="0">
                <a:solidFill>
                  <a:schemeClr val="tx1"/>
                </a:solidFill>
                <a:latin typeface="Tahoma" panose="020B0604030504040204" pitchFamily="34" charset="0"/>
                <a:ea typeface="Tahoma" panose="020B0604030504040204" pitchFamily="34" charset="0"/>
                <a:cs typeface="Tahoma" panose="020B0604030504040204" pitchFamily="34" charset="0"/>
              </a:rPr>
              <a:t> and Immune Response in Maintaining Gut Homeostasis</a:t>
            </a:r>
            <a:endParaRPr sz="3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object 3"/>
          <p:cNvSpPr txBox="1"/>
          <p:nvPr/>
        </p:nvSpPr>
        <p:spPr>
          <a:xfrm>
            <a:off x="618831" y="1203505"/>
            <a:ext cx="8218947" cy="1271502"/>
          </a:xfrm>
          <a:prstGeom prst="rect">
            <a:avLst/>
          </a:prstGeom>
        </p:spPr>
        <p:txBody>
          <a:bodyPr vert="horz" wrap="square" lIns="0" tIns="85725" rIns="0" bIns="0" rtlCol="0">
            <a:spAutoFit/>
          </a:bodyPr>
          <a:lstStyle/>
          <a:p>
            <a:pPr marL="342900" marR="5080" indent="-342900">
              <a:spcAft>
                <a:spcPts val="600"/>
              </a:spcAft>
              <a:buFont typeface="Wingdings" panose="05000000000000000000" pitchFamily="2" charset="2"/>
              <a:buChar char="q"/>
            </a:pPr>
            <a:r>
              <a:rPr spc="-20" dirty="0">
                <a:latin typeface="Tahoma" panose="020B0604030504040204" pitchFamily="34" charset="0"/>
                <a:ea typeface="Tahoma" panose="020B0604030504040204" pitchFamily="34" charset="0"/>
                <a:cs typeface="Tahoma" panose="020B0604030504040204" pitchFamily="34" charset="0"/>
              </a:rPr>
              <a:t>Microbiota stimulation leads to </a:t>
            </a:r>
            <a:r>
              <a:rPr spc="-5" dirty="0">
                <a:latin typeface="Tahoma" panose="020B0604030504040204" pitchFamily="34" charset="0"/>
                <a:ea typeface="Tahoma" panose="020B0604030504040204" pitchFamily="34" charset="0"/>
                <a:cs typeface="Tahoma" panose="020B0604030504040204" pitchFamily="34" charset="0"/>
              </a:rPr>
              <a:t>B</a:t>
            </a:r>
            <a:r>
              <a:rPr lang="en-US" spc="-5" dirty="0">
                <a:latin typeface="Tahoma" panose="020B0604030504040204" pitchFamily="34" charset="0"/>
                <a:ea typeface="Tahoma" panose="020B0604030504040204" pitchFamily="34" charset="0"/>
                <a:cs typeface="Tahoma" panose="020B0604030504040204" pitchFamily="34" charset="0"/>
              </a:rPr>
              <a:t> </a:t>
            </a:r>
            <a:r>
              <a:rPr spc="-10" dirty="0">
                <a:latin typeface="Tahoma" panose="020B0604030504040204" pitchFamily="34" charset="0"/>
                <a:ea typeface="Tahoma" panose="020B0604030504040204" pitchFamily="34" charset="0"/>
                <a:cs typeface="Tahoma" panose="020B0604030504040204" pitchFamily="34" charset="0"/>
              </a:rPr>
              <a:t>cell </a:t>
            </a:r>
            <a:r>
              <a:rPr spc="-20" dirty="0">
                <a:latin typeface="Tahoma" panose="020B0604030504040204" pitchFamily="34" charset="0"/>
                <a:ea typeface="Tahoma" panose="020B0604030504040204" pitchFamily="34" charset="0"/>
                <a:cs typeface="Tahoma" panose="020B0604030504040204" pitchFamily="34" charset="0"/>
              </a:rPr>
              <a:t>switch to </a:t>
            </a:r>
            <a:r>
              <a:rPr spc="-10" dirty="0">
                <a:latin typeface="Tahoma" panose="020B0604030504040204" pitchFamily="34" charset="0"/>
                <a:ea typeface="Tahoma" panose="020B0604030504040204" pitchFamily="34" charset="0"/>
                <a:cs typeface="Tahoma" panose="020B0604030504040204" pitchFamily="34" charset="0"/>
              </a:rPr>
              <a:t>IgA, </a:t>
            </a:r>
            <a:r>
              <a:rPr lang="en-US" spc="-10" dirty="0">
                <a:latin typeface="Tahoma" panose="020B0604030504040204" pitchFamily="34" charset="0"/>
                <a:ea typeface="Tahoma" panose="020B0604030504040204" pitchFamily="34" charset="0"/>
                <a:cs typeface="Tahoma" panose="020B0604030504040204" pitchFamily="34" charset="0"/>
              </a:rPr>
              <a:t>induction of </a:t>
            </a:r>
            <a:r>
              <a:rPr spc="-5" dirty="0">
                <a:latin typeface="Tahoma" panose="020B0604030504040204" pitchFamily="34" charset="0"/>
                <a:ea typeface="Tahoma" panose="020B0604030504040204" pitchFamily="34" charset="0"/>
                <a:cs typeface="Tahoma" panose="020B0604030504040204" pitchFamily="34" charset="0"/>
              </a:rPr>
              <a:t>T</a:t>
            </a:r>
            <a:r>
              <a:rPr lang="en-US" spc="-5" dirty="0">
                <a:latin typeface="Tahoma" panose="020B0604030504040204" pitchFamily="34" charset="0"/>
                <a:ea typeface="Tahoma" panose="020B0604030504040204" pitchFamily="34" charset="0"/>
                <a:cs typeface="Tahoma" panose="020B0604030504040204" pitchFamily="34" charset="0"/>
              </a:rPr>
              <a:t>reg </a:t>
            </a:r>
            <a:r>
              <a:rPr spc="-15" dirty="0">
                <a:latin typeface="Tahoma" panose="020B0604030504040204" pitchFamily="34" charset="0"/>
                <a:ea typeface="Tahoma" panose="020B0604030504040204" pitchFamily="34" charset="0"/>
                <a:cs typeface="Tahoma" panose="020B0604030504040204" pitchFamily="34" charset="0"/>
              </a:rPr>
              <a:t>cell</a:t>
            </a:r>
            <a:r>
              <a:rPr lang="en-US" spc="-15" dirty="0">
                <a:latin typeface="Tahoma" panose="020B0604030504040204" pitchFamily="34" charset="0"/>
                <a:ea typeface="Tahoma" panose="020B0604030504040204" pitchFamily="34" charset="0"/>
                <a:cs typeface="Tahoma" panose="020B0604030504040204" pitchFamily="34" charset="0"/>
              </a:rPr>
              <a:t>s,</a:t>
            </a:r>
            <a:r>
              <a:rPr spc="-5" dirty="0">
                <a:latin typeface="Tahoma" panose="020B0604030504040204" pitchFamily="34" charset="0"/>
                <a:ea typeface="Tahoma" panose="020B0604030504040204" pitchFamily="34" charset="0"/>
                <a:cs typeface="Tahoma" panose="020B0604030504040204" pitchFamily="34" charset="0"/>
              </a:rPr>
              <a:t> </a:t>
            </a:r>
            <a:r>
              <a:rPr lang="en-US" spc="-5" dirty="0">
                <a:latin typeface="Tahoma" panose="020B0604030504040204" pitchFamily="34" charset="0"/>
                <a:ea typeface="Tahoma" panose="020B0604030504040204" pitchFamily="34" charset="0"/>
                <a:cs typeface="Tahoma" panose="020B0604030504040204" pitchFamily="34" charset="0"/>
              </a:rPr>
              <a:t>and T</a:t>
            </a:r>
            <a:r>
              <a:rPr spc="-70" dirty="0">
                <a:latin typeface="Tahoma" panose="020B0604030504040204" pitchFamily="34" charset="0"/>
                <a:ea typeface="Tahoma" panose="020B0604030504040204" pitchFamily="34" charset="0"/>
                <a:cs typeface="Tahoma" panose="020B0604030504040204" pitchFamily="34" charset="0"/>
              </a:rPr>
              <a:t> </a:t>
            </a:r>
            <a:r>
              <a:rPr spc="-15" dirty="0">
                <a:latin typeface="Tahoma" panose="020B0604030504040204" pitchFamily="34" charset="0"/>
                <a:ea typeface="Tahoma" panose="020B0604030504040204" pitchFamily="34" charset="0"/>
                <a:cs typeface="Tahoma" panose="020B0604030504040204" pitchFamily="34" charset="0"/>
              </a:rPr>
              <a:t>cell</a:t>
            </a:r>
            <a:r>
              <a:rPr spc="-5" dirty="0">
                <a:latin typeface="Tahoma" panose="020B0604030504040204" pitchFamily="34" charset="0"/>
                <a:ea typeface="Tahoma" panose="020B0604030504040204" pitchFamily="34" charset="0"/>
                <a:cs typeface="Tahoma" panose="020B0604030504040204" pitchFamily="34" charset="0"/>
              </a:rPr>
              <a:t> </a:t>
            </a:r>
            <a:r>
              <a:rPr spc="-30" dirty="0">
                <a:latin typeface="Tahoma" panose="020B0604030504040204" pitchFamily="34" charset="0"/>
                <a:ea typeface="Tahoma" panose="020B0604030504040204" pitchFamily="34" charset="0"/>
                <a:cs typeface="Tahoma" panose="020B0604030504040204" pitchFamily="34" charset="0"/>
              </a:rPr>
              <a:t>differentiation</a:t>
            </a:r>
            <a:r>
              <a:rPr spc="-50" dirty="0">
                <a:latin typeface="Tahoma" panose="020B0604030504040204" pitchFamily="34" charset="0"/>
                <a:ea typeface="Tahoma" panose="020B0604030504040204" pitchFamily="34" charset="0"/>
                <a:cs typeface="Tahoma" panose="020B0604030504040204" pitchFamily="34" charset="0"/>
              </a:rPr>
              <a:t> </a:t>
            </a:r>
            <a:r>
              <a:rPr spc="-20" dirty="0">
                <a:latin typeface="Tahoma" panose="020B0604030504040204" pitchFamily="34" charset="0"/>
                <a:ea typeface="Tahoma" panose="020B0604030504040204" pitchFamily="34" charset="0"/>
                <a:cs typeface="Tahoma" panose="020B0604030504040204" pitchFamily="34" charset="0"/>
              </a:rPr>
              <a:t>to</a:t>
            </a:r>
            <a:r>
              <a:rPr spc="-80" dirty="0">
                <a:latin typeface="Tahoma" panose="020B0604030504040204" pitchFamily="34" charset="0"/>
                <a:ea typeface="Tahoma" panose="020B0604030504040204" pitchFamily="34" charset="0"/>
                <a:cs typeface="Tahoma" panose="020B0604030504040204" pitchFamily="34" charset="0"/>
              </a:rPr>
              <a:t> </a:t>
            </a:r>
            <a:r>
              <a:rPr spc="-25" dirty="0">
                <a:latin typeface="Tahoma" panose="020B0604030504040204" pitchFamily="34" charset="0"/>
                <a:ea typeface="Tahoma" panose="020B0604030504040204" pitchFamily="34" charset="0"/>
                <a:cs typeface="Tahoma" panose="020B0604030504040204" pitchFamily="34" charset="0"/>
              </a:rPr>
              <a:t>Th17</a:t>
            </a:r>
            <a:endParaRPr lang="en-US" spc="-25" dirty="0">
              <a:latin typeface="Tahoma" panose="020B0604030504040204" pitchFamily="34" charset="0"/>
              <a:ea typeface="Tahoma" panose="020B0604030504040204" pitchFamily="34" charset="0"/>
              <a:cs typeface="Tahoma" panose="020B0604030504040204" pitchFamily="34" charset="0"/>
            </a:endParaRPr>
          </a:p>
          <a:p>
            <a:pPr marL="342900" marR="5080" indent="-342900">
              <a:buFont typeface="Wingdings" panose="05000000000000000000" pitchFamily="2" charset="2"/>
              <a:buChar char="q"/>
            </a:pPr>
            <a:r>
              <a:rPr lang="en-US" spc="-25" dirty="0">
                <a:latin typeface="Tahoma" panose="020B0604030504040204" pitchFamily="34" charset="0"/>
                <a:ea typeface="Tahoma" panose="020B0604030504040204" pitchFamily="34" charset="0"/>
                <a:cs typeface="Tahoma" panose="020B0604030504040204" pitchFamily="34" charset="0"/>
              </a:rPr>
              <a:t>SCFA (short chain fatty acids); PSA (polysaccharide A); SFB: segmented filamentous bacteria</a:t>
            </a:r>
            <a:endParaRPr dirty="0">
              <a:latin typeface="Tahoma" panose="020B0604030504040204" pitchFamily="34" charset="0"/>
              <a:ea typeface="Tahoma" panose="020B0604030504040204" pitchFamily="34" charset="0"/>
              <a:cs typeface="Tahoma" panose="020B0604030504040204" pitchFamily="34" charset="0"/>
            </a:endParaRPr>
          </a:p>
        </p:txBody>
      </p:sp>
      <p:grpSp>
        <p:nvGrpSpPr>
          <p:cNvPr id="8" name="Group 7">
            <a:extLst>
              <a:ext uri="{FF2B5EF4-FFF2-40B4-BE49-F238E27FC236}">
                <a16:creationId xmlns:a16="http://schemas.microsoft.com/office/drawing/2014/main" id="{43E486C1-898F-481A-8A6F-B42C3D80F712}"/>
              </a:ext>
            </a:extLst>
          </p:cNvPr>
          <p:cNvGrpSpPr/>
          <p:nvPr/>
        </p:nvGrpSpPr>
        <p:grpSpPr>
          <a:xfrm>
            <a:off x="484696" y="2631728"/>
            <a:ext cx="8362120" cy="4175917"/>
            <a:chOff x="390939" y="2134995"/>
            <a:chExt cx="8362120" cy="4175917"/>
          </a:xfrm>
        </p:grpSpPr>
        <p:pic>
          <p:nvPicPr>
            <p:cNvPr id="3074" name="Picture 2" descr="Modulation of immune development and function by intestinal microbiota:  Trends in Immunology">
              <a:extLst>
                <a:ext uri="{FF2B5EF4-FFF2-40B4-BE49-F238E27FC236}">
                  <a16:creationId xmlns:a16="http://schemas.microsoft.com/office/drawing/2014/main" id="{11291387-B472-4F6D-9896-57900A42C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39" y="2134995"/>
              <a:ext cx="8362120" cy="417591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object 2">
              <a:extLst>
                <a:ext uri="{FF2B5EF4-FFF2-40B4-BE49-F238E27FC236}">
                  <a16:creationId xmlns:a16="http://schemas.microsoft.com/office/drawing/2014/main" id="{5A8D9E0B-B519-4E36-99E7-A9BB6EFE7D80}"/>
                </a:ext>
              </a:extLst>
            </p:cNvPr>
            <p:cNvSpPr txBox="1">
              <a:spLocks/>
            </p:cNvSpPr>
            <p:nvPr/>
          </p:nvSpPr>
          <p:spPr>
            <a:xfrm>
              <a:off x="5741571" y="5548565"/>
              <a:ext cx="2260447" cy="504625"/>
            </a:xfrm>
            <a:prstGeom prst="rect">
              <a:avLst/>
            </a:prstGeom>
            <a:solidFill>
              <a:schemeClr val="bg1"/>
            </a:solidFill>
          </p:spPr>
          <p:txBody>
            <a:bodyPr vert="horz" wrap="square" lIns="0" tIns="12065" rIns="0" bIns="0" rtlCol="0" anchor="ctr">
              <a:spAutoFit/>
            </a:bodyPr>
            <a:lstStyle>
              <a:lvl1pPr algn="l" defTabSz="914400" rtl="0" eaLnBrk="1" latinLnBrk="0" hangingPunct="1">
                <a:lnSpc>
                  <a:spcPct val="90000"/>
                </a:lnSpc>
                <a:spcBef>
                  <a:spcPct val="0"/>
                </a:spcBef>
                <a:buNone/>
                <a:defRPr sz="36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marL="12700">
                <a:lnSpc>
                  <a:spcPct val="100000"/>
                </a:lnSpc>
                <a:spcBef>
                  <a:spcPts val="95"/>
                </a:spcBef>
              </a:pPr>
              <a:r>
                <a:rPr lang="en-US" sz="1600" i="1" spc="-35" dirty="0"/>
                <a:t>Lamina propria layer of gut</a:t>
              </a:r>
              <a:endParaRPr lang="en-US" sz="1600" i="1" dirty="0"/>
            </a:p>
          </p:txBody>
        </p:sp>
        <p:sp>
          <p:nvSpPr>
            <p:cNvPr id="7" name="object 2">
              <a:extLst>
                <a:ext uri="{FF2B5EF4-FFF2-40B4-BE49-F238E27FC236}">
                  <a16:creationId xmlns:a16="http://schemas.microsoft.com/office/drawing/2014/main" id="{2F6E828C-C113-487F-A85E-BCFBA50D79CF}"/>
                </a:ext>
              </a:extLst>
            </p:cNvPr>
            <p:cNvSpPr txBox="1">
              <a:spLocks/>
            </p:cNvSpPr>
            <p:nvPr/>
          </p:nvSpPr>
          <p:spPr>
            <a:xfrm>
              <a:off x="469318" y="5871588"/>
              <a:ext cx="1181056" cy="227626"/>
            </a:xfrm>
            <a:prstGeom prst="rect">
              <a:avLst/>
            </a:prstGeom>
            <a:solidFill>
              <a:schemeClr val="bg1"/>
            </a:solidFill>
          </p:spPr>
          <p:txBody>
            <a:bodyPr vert="horz" wrap="square" lIns="0" tIns="12065" rIns="0" bIns="0" rtlCol="0" anchor="ctr">
              <a:spAutoFit/>
            </a:bodyPr>
            <a:lstStyle>
              <a:lvl1pPr algn="l" defTabSz="914400" rtl="0" eaLnBrk="1" latinLnBrk="0" hangingPunct="1">
                <a:lnSpc>
                  <a:spcPct val="90000"/>
                </a:lnSpc>
                <a:spcBef>
                  <a:spcPct val="0"/>
                </a:spcBef>
                <a:buNone/>
                <a:defRPr sz="36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marL="12700">
                <a:lnSpc>
                  <a:spcPct val="100000"/>
                </a:lnSpc>
                <a:spcBef>
                  <a:spcPts val="95"/>
                </a:spcBef>
              </a:pPr>
              <a:endParaRPr lang="en-US" sz="1400" dirty="0"/>
            </a:p>
          </p:txBody>
        </p:sp>
        <p:sp>
          <p:nvSpPr>
            <p:cNvPr id="4" name="TextBox 3">
              <a:extLst>
                <a:ext uri="{FF2B5EF4-FFF2-40B4-BE49-F238E27FC236}">
                  <a16:creationId xmlns:a16="http://schemas.microsoft.com/office/drawing/2014/main" id="{9540E92E-BDE2-4C8F-8D74-882250EF5C00}"/>
                </a:ext>
              </a:extLst>
            </p:cNvPr>
            <p:cNvSpPr txBox="1"/>
            <p:nvPr/>
          </p:nvSpPr>
          <p:spPr>
            <a:xfrm>
              <a:off x="829337" y="2165908"/>
              <a:ext cx="1669314" cy="261610"/>
            </a:xfrm>
            <a:prstGeom prst="rect">
              <a:avLst/>
            </a:prstGeom>
            <a:solidFill>
              <a:srgbClr val="FFFF00"/>
            </a:solid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Commensal bacteria</a:t>
              </a:r>
            </a:p>
          </p:txBody>
        </p:sp>
        <p:sp>
          <p:nvSpPr>
            <p:cNvPr id="9" name="TextBox 8">
              <a:extLst>
                <a:ext uri="{FF2B5EF4-FFF2-40B4-BE49-F238E27FC236}">
                  <a16:creationId xmlns:a16="http://schemas.microsoft.com/office/drawing/2014/main" id="{84E359E9-7505-4641-950F-F9B88C729DE2}"/>
                </a:ext>
              </a:extLst>
            </p:cNvPr>
            <p:cNvSpPr txBox="1"/>
            <p:nvPr/>
          </p:nvSpPr>
          <p:spPr>
            <a:xfrm>
              <a:off x="5521859" y="2169446"/>
              <a:ext cx="1669314" cy="261610"/>
            </a:xfrm>
            <a:prstGeom prst="rect">
              <a:avLst/>
            </a:prstGeom>
            <a:solidFill>
              <a:srgbClr val="FFFF00"/>
            </a:solidFill>
          </p:spPr>
          <p:txBody>
            <a:bodyPr wrap="square" rtlCol="0">
              <a:spAutoFit/>
            </a:bodyPr>
            <a:lstStyle/>
            <a:p>
              <a:r>
                <a:rPr lang="en-US" sz="1100" b="1" dirty="0">
                  <a:latin typeface="Tahoma" panose="020B0604030504040204" pitchFamily="34" charset="0"/>
                  <a:ea typeface="Tahoma" panose="020B0604030504040204" pitchFamily="34" charset="0"/>
                  <a:cs typeface="Tahoma" panose="020B0604030504040204" pitchFamily="34" charset="0"/>
                </a:rPr>
                <a:t>Commensal bacteria</a:t>
              </a:r>
            </a:p>
          </p:txBody>
        </p:sp>
      </p:grpSp>
      <p:cxnSp>
        <p:nvCxnSpPr>
          <p:cNvPr id="12" name="Straight Arrow Connector 11">
            <a:extLst>
              <a:ext uri="{FF2B5EF4-FFF2-40B4-BE49-F238E27FC236}">
                <a16:creationId xmlns:a16="http://schemas.microsoft.com/office/drawing/2014/main" id="{FF66BD77-3B5A-4CCA-B602-A0C5B60CD635}"/>
              </a:ext>
            </a:extLst>
          </p:cNvPr>
          <p:cNvCxnSpPr>
            <a:cxnSpLocks/>
          </p:cNvCxnSpPr>
          <p:nvPr/>
        </p:nvCxnSpPr>
        <p:spPr>
          <a:xfrm flipH="1">
            <a:off x="4433457" y="4405742"/>
            <a:ext cx="314036" cy="2493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717CFB-748A-467B-91AC-A82D9AFD18D0}"/>
              </a:ext>
            </a:extLst>
          </p:cNvPr>
          <p:cNvCxnSpPr>
            <a:cxnSpLocks/>
          </p:cNvCxnSpPr>
          <p:nvPr/>
        </p:nvCxnSpPr>
        <p:spPr>
          <a:xfrm flipV="1">
            <a:off x="1634834" y="5601849"/>
            <a:ext cx="305334" cy="2078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988C56-E61C-4DBF-AE0E-E2D4FBCCDDF0}"/>
              </a:ext>
            </a:extLst>
          </p:cNvPr>
          <p:cNvCxnSpPr>
            <a:cxnSpLocks/>
          </p:cNvCxnSpPr>
          <p:nvPr/>
        </p:nvCxnSpPr>
        <p:spPr>
          <a:xfrm flipH="1">
            <a:off x="7846396" y="5549402"/>
            <a:ext cx="309315" cy="1605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4A47C5-D51A-43CA-A5F6-54D1D7F5421F}"/>
              </a:ext>
            </a:extLst>
          </p:cNvPr>
          <p:cNvCxnSpPr>
            <a:cxnSpLocks/>
          </p:cNvCxnSpPr>
          <p:nvPr/>
        </p:nvCxnSpPr>
        <p:spPr>
          <a:xfrm flipH="1">
            <a:off x="6982691" y="2962240"/>
            <a:ext cx="302239" cy="2578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bject 2">
            <a:extLst>
              <a:ext uri="{FF2B5EF4-FFF2-40B4-BE49-F238E27FC236}">
                <a16:creationId xmlns:a16="http://schemas.microsoft.com/office/drawing/2014/main" id="{DC42971A-E21D-4C0F-BE62-2717402B0965}"/>
              </a:ext>
            </a:extLst>
          </p:cNvPr>
          <p:cNvSpPr txBox="1">
            <a:spLocks/>
          </p:cNvSpPr>
          <p:nvPr/>
        </p:nvSpPr>
        <p:spPr>
          <a:xfrm>
            <a:off x="1615925" y="6380640"/>
            <a:ext cx="1333456" cy="258404"/>
          </a:xfrm>
          <a:prstGeom prst="rect">
            <a:avLst/>
          </a:prstGeom>
          <a:solidFill>
            <a:schemeClr val="bg1"/>
          </a:solidFill>
        </p:spPr>
        <p:txBody>
          <a:bodyPr vert="horz" wrap="square" lIns="0" tIns="12065" rIns="0" bIns="0" rtlCol="0" anchor="ctr">
            <a:spAutoFit/>
          </a:bodyPr>
          <a:lstStyle>
            <a:lvl1pPr algn="l" defTabSz="914400" rtl="0" eaLnBrk="1" latinLnBrk="0" hangingPunct="1">
              <a:lnSpc>
                <a:spcPct val="90000"/>
              </a:lnSpc>
              <a:spcBef>
                <a:spcPct val="0"/>
              </a:spcBef>
              <a:buNone/>
              <a:defRPr sz="36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marL="12700">
              <a:lnSpc>
                <a:spcPct val="100000"/>
              </a:lnSpc>
              <a:spcBef>
                <a:spcPts val="95"/>
              </a:spcBef>
            </a:pPr>
            <a:r>
              <a:rPr lang="en-US" sz="1600" spc="-35" dirty="0"/>
              <a:t>Peyer’s patch</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18A65B-C404-46A2-B585-D56E7703E164}"/>
              </a:ext>
            </a:extLst>
          </p:cNvPr>
          <p:cNvSpPr txBox="1"/>
          <p:nvPr/>
        </p:nvSpPr>
        <p:spPr>
          <a:xfrm>
            <a:off x="816412" y="330512"/>
            <a:ext cx="7757312" cy="584775"/>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Key Immune Signals and Receptors</a:t>
            </a:r>
          </a:p>
        </p:txBody>
      </p:sp>
      <p:sp>
        <p:nvSpPr>
          <p:cNvPr id="2" name="TextBox 1">
            <a:extLst>
              <a:ext uri="{FF2B5EF4-FFF2-40B4-BE49-F238E27FC236}">
                <a16:creationId xmlns:a16="http://schemas.microsoft.com/office/drawing/2014/main" id="{72A355DE-58B2-47ED-B577-952032372FA7}"/>
              </a:ext>
            </a:extLst>
          </p:cNvPr>
          <p:cNvSpPr txBox="1"/>
          <p:nvPr/>
        </p:nvSpPr>
        <p:spPr>
          <a:xfrm>
            <a:off x="260082" y="1087716"/>
            <a:ext cx="8559796" cy="5524589"/>
          </a:xfrm>
          <a:prstGeom prst="rect">
            <a:avLst/>
          </a:prstGeom>
          <a:noFill/>
        </p:spPr>
        <p:txBody>
          <a:bodyPr wrap="square" rtlCol="0">
            <a:spAutoFit/>
          </a:bodyPr>
          <a:lstStyle/>
          <a:p>
            <a:pPr marL="342900" indent="-342900">
              <a:spcBef>
                <a:spcPts val="600"/>
              </a:spcBef>
              <a:spcAft>
                <a:spcPts val="1200"/>
              </a:spcAft>
              <a:buFont typeface="Wingdings" panose="05000000000000000000" pitchFamily="2" charset="2"/>
              <a:buChar char="q"/>
            </a:pPr>
            <a:r>
              <a:rPr lang="en-US" sz="2200" b="1" dirty="0">
                <a:latin typeface="Tahoma" panose="020B0604030504040204" pitchFamily="34" charset="0"/>
                <a:ea typeface="Tahoma" panose="020B0604030504040204" pitchFamily="34" charset="0"/>
                <a:cs typeface="Tahoma" panose="020B0604030504040204" pitchFamily="34" charset="0"/>
              </a:rPr>
              <a:t>Cytokines:  </a:t>
            </a:r>
            <a:r>
              <a:rPr lang="en-US" sz="2200" dirty="0">
                <a:latin typeface="Tahoma" panose="020B0604030504040204" pitchFamily="34" charset="0"/>
                <a:ea typeface="Tahoma" panose="020B0604030504040204" pitchFamily="34" charset="0"/>
                <a:cs typeface="Tahoma" panose="020B0604030504040204" pitchFamily="34" charset="0"/>
              </a:rPr>
              <a:t>Signal molecules that regulate hematopoiesis and host responses to infection, immune responses, inflammation, and trauma.  Some ae </a:t>
            </a:r>
            <a:r>
              <a:rPr lang="en-US" sz="2200" u="sng" dirty="0">
                <a:latin typeface="Tahoma" panose="020B0604030504040204" pitchFamily="34" charset="0"/>
                <a:ea typeface="Tahoma" panose="020B0604030504040204" pitchFamily="34" charset="0"/>
                <a:cs typeface="Tahoma" panose="020B0604030504040204" pitchFamily="34" charset="0"/>
              </a:rPr>
              <a:t>pro-inflammatory</a:t>
            </a:r>
            <a:r>
              <a:rPr lang="en-US" sz="2200" dirty="0">
                <a:latin typeface="Tahoma" panose="020B0604030504040204" pitchFamily="34" charset="0"/>
                <a:ea typeface="Tahoma" panose="020B0604030504040204" pitchFamily="34" charset="0"/>
                <a:cs typeface="Tahoma" panose="020B0604030504040204" pitchFamily="34" charset="0"/>
              </a:rPr>
              <a:t>, and others </a:t>
            </a:r>
            <a:r>
              <a:rPr lang="en-US" sz="2200" u="sng" dirty="0">
                <a:latin typeface="Tahoma" panose="020B0604030504040204" pitchFamily="34" charset="0"/>
                <a:ea typeface="Tahoma" panose="020B0604030504040204" pitchFamily="34" charset="0"/>
                <a:cs typeface="Tahoma" panose="020B0604030504040204" pitchFamily="34" charset="0"/>
              </a:rPr>
              <a:t>reduce</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u="sng" dirty="0">
                <a:latin typeface="Tahoma" panose="020B0604030504040204" pitchFamily="34" charset="0"/>
                <a:ea typeface="Tahoma" panose="020B0604030504040204" pitchFamily="34" charset="0"/>
                <a:cs typeface="Tahoma" panose="020B0604030504040204" pitchFamily="34" charset="0"/>
              </a:rPr>
              <a:t>inflammation</a:t>
            </a:r>
            <a:r>
              <a:rPr lang="en-US" sz="2200" dirty="0">
                <a:latin typeface="Tahoma" panose="020B0604030504040204" pitchFamily="34" charset="0"/>
                <a:ea typeface="Tahoma" panose="020B0604030504040204" pitchFamily="34" charset="0"/>
                <a:cs typeface="Tahoma" panose="020B0604030504040204" pitchFamily="34" charset="0"/>
              </a:rPr>
              <a:t> and promote healing. </a:t>
            </a:r>
          </a:p>
          <a:p>
            <a:pPr marL="342900" indent="-342900">
              <a:spcBef>
                <a:spcPts val="600"/>
              </a:spcBef>
              <a:spcAft>
                <a:spcPts val="1200"/>
              </a:spcAft>
              <a:buFont typeface="Wingdings" panose="05000000000000000000" pitchFamily="2" charset="2"/>
              <a:buChar char="q"/>
            </a:pPr>
            <a:r>
              <a:rPr lang="en-US" sz="2200" b="1" dirty="0">
                <a:latin typeface="Tahoma" panose="020B0604030504040204" pitchFamily="34" charset="0"/>
                <a:ea typeface="Tahoma" panose="020B0604030504040204" pitchFamily="34" charset="0"/>
                <a:cs typeface="Tahoma" panose="020B0604030504040204" pitchFamily="34" charset="0"/>
              </a:rPr>
              <a:t>PRRs </a:t>
            </a:r>
            <a:r>
              <a:rPr lang="en-US" sz="2200" dirty="0">
                <a:latin typeface="Tahoma" panose="020B0604030504040204" pitchFamily="34" charset="0"/>
                <a:ea typeface="Tahoma" panose="020B0604030504040204" pitchFamily="34" charset="0"/>
                <a:cs typeface="Tahoma" panose="020B0604030504040204" pitchFamily="34" charset="0"/>
              </a:rPr>
              <a:t>(pattern recognition receptors):  </a:t>
            </a:r>
            <a:r>
              <a:rPr lang="en-US" sz="2200" u="sng" dirty="0">
                <a:latin typeface="Tahoma" panose="020B0604030504040204" pitchFamily="34" charset="0"/>
                <a:ea typeface="Tahoma" panose="020B0604030504040204" pitchFamily="34" charset="0"/>
                <a:cs typeface="Tahoma" panose="020B0604030504040204" pitchFamily="34" charset="0"/>
              </a:rPr>
              <a:t>Innate</a:t>
            </a:r>
            <a:r>
              <a:rPr lang="en-US" sz="2200" dirty="0">
                <a:latin typeface="Tahoma" panose="020B0604030504040204" pitchFamily="34" charset="0"/>
                <a:ea typeface="Tahoma" panose="020B0604030504040204" pitchFamily="34" charset="0"/>
                <a:cs typeface="Tahoma" panose="020B0604030504040204" pitchFamily="34" charset="0"/>
              </a:rPr>
              <a:t> system  component consisting of large family of receptors in </a:t>
            </a:r>
            <a:r>
              <a:rPr lang="en-US" sz="2200" u="sng" dirty="0">
                <a:latin typeface="Tahoma" panose="020B0604030504040204" pitchFamily="34" charset="0"/>
                <a:ea typeface="Tahoma" panose="020B0604030504040204" pitchFamily="34" charset="0"/>
                <a:cs typeface="Tahoma" panose="020B0604030504040204" pitchFamily="34" charset="0"/>
              </a:rPr>
              <a:t>host</a:t>
            </a:r>
            <a:r>
              <a:rPr lang="en-US" sz="2200" dirty="0">
                <a:latin typeface="Tahoma" panose="020B0604030504040204" pitchFamily="34" charset="0"/>
                <a:ea typeface="Tahoma" panose="020B0604030504040204" pitchFamily="34" charset="0"/>
                <a:cs typeface="Tahoma" panose="020B0604030504040204" pitchFamily="34" charset="0"/>
              </a:rPr>
              <a:t> cells that recognize </a:t>
            </a:r>
            <a:r>
              <a:rPr lang="en-US" sz="2200" u="sng" dirty="0">
                <a:latin typeface="Tahoma" panose="020B0604030504040204" pitchFamily="34" charset="0"/>
                <a:ea typeface="Tahoma" panose="020B0604030504040204" pitchFamily="34" charset="0"/>
                <a:cs typeface="Tahoma" panose="020B0604030504040204" pitchFamily="34" charset="0"/>
              </a:rPr>
              <a:t>evolutionarily conserved</a:t>
            </a:r>
            <a:r>
              <a:rPr lang="en-US" sz="2200" dirty="0">
                <a:latin typeface="Tahoma" panose="020B0604030504040204" pitchFamily="34" charset="0"/>
                <a:ea typeface="Tahoma" panose="020B0604030504040204" pitchFamily="34" charset="0"/>
                <a:cs typeface="Tahoma" panose="020B0604030504040204" pitchFamily="34" charset="0"/>
              </a:rPr>
              <a:t> molecular structures  found on general </a:t>
            </a:r>
            <a:r>
              <a:rPr lang="en-US" sz="2200" u="sng" dirty="0">
                <a:latin typeface="Tahoma" panose="020B0604030504040204" pitchFamily="34" charset="0"/>
                <a:ea typeface="Tahoma" panose="020B0604030504040204" pitchFamily="34" charset="0"/>
                <a:cs typeface="Tahoma" panose="020B0604030504040204" pitchFamily="34" charset="0"/>
              </a:rPr>
              <a:t>classes</a:t>
            </a:r>
            <a:r>
              <a:rPr lang="en-US" sz="2200" dirty="0">
                <a:latin typeface="Tahoma" panose="020B0604030504040204" pitchFamily="34" charset="0"/>
                <a:ea typeface="Tahoma" panose="020B0604030504040204" pitchFamily="34" charset="0"/>
                <a:cs typeface="Tahoma" panose="020B0604030504040204" pitchFamily="34" charset="0"/>
              </a:rPr>
              <a:t> pathogens (e.g., TLR).  </a:t>
            </a:r>
            <a:endParaRPr lang="en-US" sz="2200" b="1" dirty="0">
              <a:latin typeface="Tahoma" panose="020B0604030504040204" pitchFamily="34" charset="0"/>
              <a:ea typeface="Tahoma" panose="020B0604030504040204" pitchFamily="34" charset="0"/>
              <a:cs typeface="Tahoma" panose="020B0604030504040204" pitchFamily="34" charset="0"/>
            </a:endParaRPr>
          </a:p>
          <a:p>
            <a:pPr marL="342900" indent="-342900">
              <a:spcBef>
                <a:spcPts val="600"/>
              </a:spcBef>
              <a:spcAft>
                <a:spcPts val="1200"/>
              </a:spcAft>
              <a:buFont typeface="Wingdings" panose="05000000000000000000" pitchFamily="2" charset="2"/>
              <a:buChar char="q"/>
            </a:pPr>
            <a:r>
              <a:rPr lang="en-US" sz="2200" b="1" dirty="0">
                <a:latin typeface="Tahoma" panose="020B0604030504040204" pitchFamily="34" charset="0"/>
                <a:ea typeface="Tahoma" panose="020B0604030504040204" pitchFamily="34" charset="0"/>
                <a:cs typeface="Tahoma" panose="020B0604030504040204" pitchFamily="34" charset="0"/>
              </a:rPr>
              <a:t>PAMPs </a:t>
            </a:r>
            <a:r>
              <a:rPr lang="en-US" sz="2200" dirty="0">
                <a:latin typeface="Tahoma" panose="020B0604030504040204" pitchFamily="34" charset="0"/>
                <a:ea typeface="Tahoma" panose="020B0604030504040204" pitchFamily="34" charset="0"/>
                <a:cs typeface="Tahoma" panose="020B0604030504040204" pitchFamily="34" charset="0"/>
              </a:rPr>
              <a:t>(pathogen-associated molecular patterns):  </a:t>
            </a:r>
            <a:r>
              <a:rPr lang="en-US" sz="2200" u="sng" dirty="0">
                <a:latin typeface="Tahoma" panose="020B0604030504040204" pitchFamily="34" charset="0"/>
                <a:ea typeface="Tahoma" panose="020B0604030504040204" pitchFamily="34" charset="0"/>
                <a:cs typeface="Tahoma" panose="020B0604030504040204" pitchFamily="34" charset="0"/>
              </a:rPr>
              <a:t>Pathogen-derived</a:t>
            </a:r>
            <a:r>
              <a:rPr lang="en-US" sz="2200" dirty="0">
                <a:latin typeface="Tahoma" panose="020B0604030504040204" pitchFamily="34" charset="0"/>
                <a:ea typeface="Tahoma" panose="020B0604030504040204" pitchFamily="34" charset="0"/>
                <a:cs typeface="Tahoma" panose="020B0604030504040204" pitchFamily="34" charset="0"/>
              </a:rPr>
              <a:t> signal molecules (e.g., LPS, peptidoglycan) recognized by PRRs that elicit immune response.</a:t>
            </a:r>
            <a:endParaRPr lang="en-US" sz="2200" i="1" dirty="0">
              <a:latin typeface="Tahoma" panose="020B0604030504040204" pitchFamily="34" charset="0"/>
              <a:ea typeface="Tahoma" panose="020B0604030504040204" pitchFamily="34" charset="0"/>
              <a:cs typeface="Tahoma" panose="020B0604030504040204" pitchFamily="34" charset="0"/>
            </a:endParaRPr>
          </a:p>
          <a:p>
            <a:pPr marL="342900" indent="-342900">
              <a:spcBef>
                <a:spcPts val="600"/>
              </a:spcBef>
              <a:spcAft>
                <a:spcPts val="1200"/>
              </a:spcAft>
              <a:buFont typeface="Wingdings" panose="05000000000000000000" pitchFamily="2" charset="2"/>
              <a:buChar char="q"/>
            </a:pPr>
            <a:r>
              <a:rPr lang="en-US" sz="2200" b="1" dirty="0">
                <a:latin typeface="Tahoma" panose="020B0604030504040204" pitchFamily="34" charset="0"/>
                <a:ea typeface="Tahoma" panose="020B0604030504040204" pitchFamily="34" charset="0"/>
                <a:cs typeface="Tahoma" panose="020B0604030504040204" pitchFamily="34" charset="0"/>
              </a:rPr>
              <a:t>DAMPs </a:t>
            </a:r>
            <a:r>
              <a:rPr lang="en-US" sz="2200" dirty="0">
                <a:latin typeface="Tahoma" panose="020B0604030504040204" pitchFamily="34" charset="0"/>
                <a:ea typeface="Tahoma" panose="020B0604030504040204" pitchFamily="34" charset="0"/>
                <a:cs typeface="Tahoma" panose="020B0604030504040204" pitchFamily="34" charset="0"/>
              </a:rPr>
              <a:t>(danger/damage-associated molecular patterns):  </a:t>
            </a:r>
            <a:r>
              <a:rPr lang="en-US" sz="2200" u="sng" dirty="0">
                <a:latin typeface="Tahoma" panose="020B0604030504040204" pitchFamily="34" charset="0"/>
                <a:ea typeface="Tahoma" panose="020B0604030504040204" pitchFamily="34" charset="0"/>
                <a:cs typeface="Tahoma" panose="020B0604030504040204" pitchFamily="34" charset="0"/>
              </a:rPr>
              <a:t>Host-derived</a:t>
            </a:r>
            <a:r>
              <a:rPr lang="en-US" sz="2200" dirty="0">
                <a:latin typeface="Tahoma" panose="020B0604030504040204" pitchFamily="34" charset="0"/>
                <a:ea typeface="Tahoma" panose="020B0604030504040204" pitchFamily="34" charset="0"/>
                <a:cs typeface="Tahoma" panose="020B0604030504040204" pitchFamily="34" charset="0"/>
              </a:rPr>
              <a:t> signal molecules that initiate immunes responses.  </a:t>
            </a:r>
            <a:r>
              <a:rPr lang="en-US" sz="2200" i="1" dirty="0">
                <a:latin typeface="Tahoma" panose="020B0604030504040204" pitchFamily="34" charset="0"/>
                <a:ea typeface="Tahoma" panose="020B0604030504040204" pitchFamily="34" charset="0"/>
                <a:cs typeface="Tahoma" panose="020B0604030504040204" pitchFamily="34" charset="0"/>
              </a:rPr>
              <a:t>Can also promote pathological inflammatory responses. </a:t>
            </a:r>
          </a:p>
        </p:txBody>
      </p:sp>
    </p:spTree>
    <p:extLst>
      <p:ext uri="{BB962C8B-B14F-4D97-AF65-F5344CB8AC3E}">
        <p14:creationId xmlns:p14="http://schemas.microsoft.com/office/powerpoint/2010/main" val="56134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18A65B-C404-46A2-B585-D56E7703E164}"/>
              </a:ext>
            </a:extLst>
          </p:cNvPr>
          <p:cNvSpPr txBox="1"/>
          <p:nvPr/>
        </p:nvSpPr>
        <p:spPr>
          <a:xfrm>
            <a:off x="296720" y="355971"/>
            <a:ext cx="8644579" cy="892552"/>
          </a:xfrm>
          <a:prstGeom prst="rect">
            <a:avLst/>
          </a:prstGeom>
          <a:noFill/>
        </p:spPr>
        <p:txBody>
          <a:bodyPr wrap="square" rtlCol="0">
            <a:spAutoFit/>
          </a:bodyPr>
          <a:lstStyle/>
          <a:p>
            <a:pPr algn="ctr"/>
            <a:r>
              <a:rPr lang="en-US" sz="2600" b="1" dirty="0">
                <a:solidFill>
                  <a:srgbClr val="333333"/>
                </a:solidFill>
                <a:latin typeface="Tahoma" panose="020B0604030504040204" pitchFamily="34" charset="0"/>
                <a:ea typeface="Tahoma" panose="020B0604030504040204" pitchFamily="34" charset="0"/>
                <a:cs typeface="Tahoma" panose="020B0604030504040204" pitchFamily="34" charset="0"/>
              </a:rPr>
              <a:t>PAMPs &amp; DAMPs Interact w/Host PRRs to Activate Innate Immunity &amp; Inflammatory Responses</a:t>
            </a:r>
            <a:endParaRPr lang="en-US" sz="2600" b="1" dirty="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PAMPs and DAMPs are pathogen and damage associated molecules, respectively, which activate innate immunity and induce inflam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409" y="1440883"/>
            <a:ext cx="5727543" cy="484871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EF8A8AB-3EA2-4569-9B8A-4E5169F7C88B}"/>
              </a:ext>
            </a:extLst>
          </p:cNvPr>
          <p:cNvSpPr/>
          <p:nvPr/>
        </p:nvSpPr>
        <p:spPr>
          <a:xfrm>
            <a:off x="287484" y="1760639"/>
            <a:ext cx="3362537" cy="4724370"/>
          </a:xfrm>
          <a:prstGeom prst="rect">
            <a:avLst/>
          </a:prstGeom>
        </p:spPr>
        <p:txBody>
          <a:bodyPr wrap="square">
            <a:spAutoFit/>
          </a:bodyPr>
          <a:lstStyle/>
          <a:p>
            <a:pPr marL="346075" indent="-346075">
              <a:spcAft>
                <a:spcPts val="1800"/>
              </a:spcAft>
              <a:buFont typeface="Wingdings" panose="05000000000000000000" pitchFamily="2" charset="2"/>
              <a:buChar char="q"/>
            </a:pPr>
            <a:r>
              <a:rPr lang="en-US" sz="2200" u="sng" dirty="0">
                <a:solidFill>
                  <a:srgbClr val="333333"/>
                </a:solidFill>
                <a:latin typeface="Tahoma" panose="020B0604030504040204" pitchFamily="34" charset="0"/>
                <a:ea typeface="Tahoma" panose="020B0604030504040204" pitchFamily="34" charset="0"/>
                <a:cs typeface="Tahoma" panose="020B0604030504040204" pitchFamily="34" charset="0"/>
              </a:rPr>
              <a:t>Microbe-derived</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 </a:t>
            </a:r>
            <a:r>
              <a:rPr lang="en-US" sz="2200" b="1" dirty="0">
                <a:solidFill>
                  <a:srgbClr val="333333"/>
                </a:solidFill>
                <a:latin typeface="Tahoma" panose="020B0604030504040204" pitchFamily="34" charset="0"/>
                <a:ea typeface="Tahoma" panose="020B0604030504040204" pitchFamily="34" charset="0"/>
                <a:cs typeface="Tahoma" panose="020B0604030504040204" pitchFamily="34" charset="0"/>
              </a:rPr>
              <a:t>PAMPs</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 drive inflammation in response to infections.  </a:t>
            </a:r>
          </a:p>
          <a:p>
            <a:pPr marL="346075" indent="-346075">
              <a:spcAft>
                <a:spcPts val="600"/>
              </a:spcAft>
              <a:buFont typeface="Wingdings" panose="05000000000000000000" pitchFamily="2" charset="2"/>
              <a:buChar char="q"/>
            </a:pPr>
            <a:r>
              <a:rPr lang="en-US" sz="2200" b="1" dirty="0">
                <a:solidFill>
                  <a:srgbClr val="333333"/>
                </a:solidFill>
                <a:latin typeface="Tahoma" panose="020B0604030504040204" pitchFamily="34" charset="0"/>
                <a:ea typeface="Tahoma" panose="020B0604030504040204" pitchFamily="34" charset="0"/>
                <a:cs typeface="Tahoma" panose="020B0604030504040204" pitchFamily="34" charset="0"/>
              </a:rPr>
              <a:t>DAMPs:  </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derived  from </a:t>
            </a:r>
            <a:r>
              <a:rPr lang="en-US" sz="2200" u="sng" dirty="0">
                <a:solidFill>
                  <a:srgbClr val="333333"/>
                </a:solidFill>
                <a:latin typeface="Tahoma" panose="020B0604030504040204" pitchFamily="34" charset="0"/>
                <a:ea typeface="Tahoma" panose="020B0604030504040204" pitchFamily="34" charset="0"/>
                <a:cs typeface="Tahoma" panose="020B0604030504040204" pitchFamily="34" charset="0"/>
              </a:rPr>
              <a:t>host cells</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 including tumor cells, dead/dying cells (e.g., sterile inflammation) or substances released from cells in response to </a:t>
            </a:r>
            <a:r>
              <a:rPr lang="en-US" sz="2200" b="1" i="1" dirty="0">
                <a:solidFill>
                  <a:srgbClr val="333333"/>
                </a:solidFill>
                <a:latin typeface="Tahoma" panose="020B0604030504040204" pitchFamily="34" charset="0"/>
                <a:ea typeface="Tahoma" panose="020B0604030504040204" pitchFamily="34" charset="0"/>
                <a:cs typeface="Tahoma" panose="020B0604030504040204" pitchFamily="34" charset="0"/>
              </a:rPr>
              <a:t>stress</a:t>
            </a:r>
            <a:r>
              <a:rPr lang="en-US" sz="2200" dirty="0">
                <a:solidFill>
                  <a:srgbClr val="333333"/>
                </a:solidFill>
                <a:latin typeface="Tahoma" panose="020B0604030504040204" pitchFamily="34" charset="0"/>
                <a:ea typeface="Tahoma" panose="020B0604030504040204" pitchFamily="34" charset="0"/>
                <a:cs typeface="Tahoma" panose="020B0604030504040204" pitchFamily="34" charset="0"/>
              </a:rPr>
              <a:t>, such as hypoxia.    </a:t>
            </a:r>
          </a:p>
        </p:txBody>
      </p:sp>
    </p:spTree>
    <p:extLst>
      <p:ext uri="{BB962C8B-B14F-4D97-AF65-F5344CB8AC3E}">
        <p14:creationId xmlns:p14="http://schemas.microsoft.com/office/powerpoint/2010/main" val="1279019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18A65B-C404-46A2-B585-D56E7703E164}"/>
              </a:ext>
            </a:extLst>
          </p:cNvPr>
          <p:cNvSpPr txBox="1"/>
          <p:nvPr/>
        </p:nvSpPr>
        <p:spPr>
          <a:xfrm>
            <a:off x="495720" y="306181"/>
            <a:ext cx="8152559" cy="954107"/>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latin typeface="Tahoma" panose="020B0604030504040204" pitchFamily="34" charset="0"/>
                <a:ea typeface="Tahoma" panose="020B0604030504040204" pitchFamily="34" charset="0"/>
                <a:cs typeface="Tahoma" panose="020B0604030504040204" pitchFamily="34" charset="0"/>
              </a:rPr>
              <a:t>PAMP-PRR Interaction Triggers Immune Cell Activation and </a:t>
            </a:r>
            <a:r>
              <a:rPr lang="en-US" sz="2800" b="1" u="sng" dirty="0">
                <a:latin typeface="Tahoma" panose="020B0604030504040204" pitchFamily="34" charset="0"/>
                <a:ea typeface="Tahoma" panose="020B0604030504040204" pitchFamily="34" charset="0"/>
                <a:cs typeface="Tahoma" panose="020B0604030504040204" pitchFamily="34" charset="0"/>
              </a:rPr>
              <a:t>Cytokine</a:t>
            </a:r>
            <a:r>
              <a:rPr lang="en-US" sz="2800" b="1" dirty="0">
                <a:latin typeface="Tahoma" panose="020B0604030504040204" pitchFamily="34" charset="0"/>
                <a:ea typeface="Tahoma" panose="020B0604030504040204" pitchFamily="34" charset="0"/>
                <a:cs typeface="Tahoma" panose="020B0604030504040204" pitchFamily="34" charset="0"/>
              </a:rPr>
              <a:t> Release</a:t>
            </a:r>
          </a:p>
        </p:txBody>
      </p:sp>
      <p:pic>
        <p:nvPicPr>
          <p:cNvPr id="1026" name="Picture 2">
            <a:extLst>
              <a:ext uri="{FF2B5EF4-FFF2-40B4-BE49-F238E27FC236}">
                <a16:creationId xmlns:a16="http://schemas.microsoft.com/office/drawing/2014/main" id="{55EAE4CA-4F73-41D5-9064-24FE29F0B1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770" y="1421492"/>
            <a:ext cx="7256148" cy="51303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E09FA4-2457-4E20-981D-77988E58F526}"/>
              </a:ext>
            </a:extLst>
          </p:cNvPr>
          <p:cNvSpPr txBox="1"/>
          <p:nvPr/>
        </p:nvSpPr>
        <p:spPr>
          <a:xfrm>
            <a:off x="2362200" y="6264914"/>
            <a:ext cx="2790826" cy="307777"/>
          </a:xfrm>
          <a:prstGeom prst="rect">
            <a:avLst/>
          </a:prstGeom>
          <a:noFill/>
        </p:spPr>
        <p:txBody>
          <a:bodyPr wrap="square" rtlCol="0">
            <a:spAutoFit/>
          </a:bodyPr>
          <a:lstStyle/>
          <a:p>
            <a:r>
              <a:rPr lang="en-US" sz="1400" b="1" i="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Immune cell differentiation</a:t>
            </a:r>
          </a:p>
        </p:txBody>
      </p:sp>
      <p:cxnSp>
        <p:nvCxnSpPr>
          <p:cNvPr id="6" name="Straight Arrow Connector 5">
            <a:extLst>
              <a:ext uri="{FF2B5EF4-FFF2-40B4-BE49-F238E27FC236}">
                <a16:creationId xmlns:a16="http://schemas.microsoft.com/office/drawing/2014/main" id="{81A91B17-E48A-4CBA-81CD-DA1DBF0C39E6}"/>
              </a:ext>
            </a:extLst>
          </p:cNvPr>
          <p:cNvCxnSpPr>
            <a:cxnSpLocks/>
          </p:cNvCxnSpPr>
          <p:nvPr/>
        </p:nvCxnSpPr>
        <p:spPr>
          <a:xfrm>
            <a:off x="1173019" y="2512292"/>
            <a:ext cx="314031" cy="2770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43D9D0-48CF-4745-95D3-FCAE6A0C1A50}"/>
              </a:ext>
            </a:extLst>
          </p:cNvPr>
          <p:cNvCxnSpPr>
            <a:cxnSpLocks/>
          </p:cNvCxnSpPr>
          <p:nvPr/>
        </p:nvCxnSpPr>
        <p:spPr>
          <a:xfrm>
            <a:off x="2094351" y="6129892"/>
            <a:ext cx="314031" cy="2770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F33EF7E-28B3-436A-B53C-765B915358D4}"/>
              </a:ext>
            </a:extLst>
          </p:cNvPr>
          <p:cNvSpPr txBox="1"/>
          <p:nvPr/>
        </p:nvSpPr>
        <p:spPr>
          <a:xfrm>
            <a:off x="1270018" y="2956826"/>
            <a:ext cx="778158" cy="276999"/>
          </a:xfrm>
          <a:prstGeom prst="rect">
            <a:avLst/>
          </a:prstGeom>
          <a:noFill/>
        </p:spPr>
        <p:txBody>
          <a:bodyPr wrap="square" rtlCol="0">
            <a:spAutoFit/>
          </a:bodyPr>
          <a:lstStyle/>
          <a:p>
            <a:r>
              <a:rPr lang="en-US" sz="1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(PAMP)</a:t>
            </a:r>
          </a:p>
        </p:txBody>
      </p:sp>
    </p:spTree>
    <p:extLst>
      <p:ext uri="{BB962C8B-B14F-4D97-AF65-F5344CB8AC3E}">
        <p14:creationId xmlns:p14="http://schemas.microsoft.com/office/powerpoint/2010/main" val="106075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3165" y="363192"/>
            <a:ext cx="7729709" cy="584203"/>
          </a:xfrm>
        </p:spPr>
        <p:txBody>
          <a:bodyPr>
            <a:normAutofit/>
          </a:bodyPr>
          <a:lstStyle/>
          <a:p>
            <a:pPr algn="l"/>
            <a:r>
              <a:rPr lang="en-US" sz="3200" dirty="0"/>
              <a:t>Gut Mucosal DAMPs &amp; Inflammation</a:t>
            </a:r>
          </a:p>
        </p:txBody>
      </p:sp>
      <p:pic>
        <p:nvPicPr>
          <p:cNvPr id="6" name="Picture Box" descr="mi201614f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499" y="1219738"/>
            <a:ext cx="7519164" cy="523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90FEE8B8-760E-41EC-A03D-D3913654A7E2}"/>
              </a:ext>
            </a:extLst>
          </p:cNvPr>
          <p:cNvCxnSpPr>
            <a:cxnSpLocks/>
          </p:cNvCxnSpPr>
          <p:nvPr/>
        </p:nvCxnSpPr>
        <p:spPr>
          <a:xfrm>
            <a:off x="758509" y="2937165"/>
            <a:ext cx="314031" cy="2770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41696F-6761-4193-B1B3-EF9CD91E193C}"/>
              </a:ext>
            </a:extLst>
          </p:cNvPr>
          <p:cNvCxnSpPr>
            <a:cxnSpLocks/>
          </p:cNvCxnSpPr>
          <p:nvPr/>
        </p:nvCxnSpPr>
        <p:spPr>
          <a:xfrm flipH="1">
            <a:off x="3195783" y="2955637"/>
            <a:ext cx="277095" cy="2493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D71A541-60AB-4F84-A8E4-5EBA5A065D40}"/>
              </a:ext>
            </a:extLst>
          </p:cNvPr>
          <p:cNvCxnSpPr>
            <a:cxnSpLocks/>
          </p:cNvCxnSpPr>
          <p:nvPr/>
        </p:nvCxnSpPr>
        <p:spPr>
          <a:xfrm flipH="1">
            <a:off x="6442360" y="4059381"/>
            <a:ext cx="277095" cy="2493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EBA267F-FED2-45EA-A146-A17883102C81}"/>
              </a:ext>
            </a:extLst>
          </p:cNvPr>
          <p:cNvCxnSpPr>
            <a:cxnSpLocks/>
          </p:cNvCxnSpPr>
          <p:nvPr/>
        </p:nvCxnSpPr>
        <p:spPr>
          <a:xfrm flipH="1">
            <a:off x="3057228" y="3589418"/>
            <a:ext cx="277095" cy="2493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8BF20A-8B26-4197-BA1B-E8336BE99A6F}"/>
              </a:ext>
            </a:extLst>
          </p:cNvPr>
          <p:cNvCxnSpPr>
            <a:cxnSpLocks/>
          </p:cNvCxnSpPr>
          <p:nvPr/>
        </p:nvCxnSpPr>
        <p:spPr>
          <a:xfrm flipH="1">
            <a:off x="4617264" y="984339"/>
            <a:ext cx="324191" cy="3600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9662C8-CA10-4CD5-861B-14F43FBFE1C9}"/>
              </a:ext>
            </a:extLst>
          </p:cNvPr>
          <p:cNvSpPr txBox="1"/>
          <p:nvPr/>
        </p:nvSpPr>
        <p:spPr>
          <a:xfrm>
            <a:off x="2493818" y="1764508"/>
            <a:ext cx="1653318" cy="307777"/>
          </a:xfrm>
          <a:prstGeom prst="rect">
            <a:avLst/>
          </a:prstGeom>
          <a:solidFill>
            <a:srgbClr val="FFFF00"/>
          </a:solidFill>
        </p:spPr>
        <p:txBody>
          <a:bodyPr wrap="squar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Gut microbiome</a:t>
            </a:r>
          </a:p>
        </p:txBody>
      </p:sp>
    </p:spTree>
    <p:extLst>
      <p:ext uri="{BB962C8B-B14F-4D97-AF65-F5344CB8AC3E}">
        <p14:creationId xmlns:p14="http://schemas.microsoft.com/office/powerpoint/2010/main" val="221988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1E6F2-EE7B-4D6E-991F-5B603975C542}"/>
              </a:ext>
            </a:extLst>
          </p:cNvPr>
          <p:cNvSpPr txBox="1"/>
          <p:nvPr/>
        </p:nvSpPr>
        <p:spPr>
          <a:xfrm>
            <a:off x="336563" y="1507411"/>
            <a:ext cx="8484164" cy="5016758"/>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q"/>
            </a:pPr>
            <a:r>
              <a:rPr lang="en-US" sz="2000" u="sng" dirty="0">
                <a:latin typeface="Tahoma" panose="020B0604030504040204" pitchFamily="34" charset="0"/>
                <a:ea typeface="Tahoma" panose="020B0604030504040204" pitchFamily="34" charset="0"/>
                <a:cs typeface="Tahoma" panose="020B0604030504040204" pitchFamily="34" charset="0"/>
              </a:rPr>
              <a:t>Every human body surface</a:t>
            </a:r>
            <a:r>
              <a:rPr lang="en-US" sz="2000" dirty="0">
                <a:latin typeface="Tahoma" panose="020B0604030504040204" pitchFamily="34" charset="0"/>
                <a:ea typeface="Tahoma" panose="020B0604030504040204" pitchFamily="34" charset="0"/>
                <a:cs typeface="Tahoma" panose="020B0604030504040204" pitchFamily="34" charset="0"/>
              </a:rPr>
              <a:t> is exposed to the environment, and every body part with an opening to the environment, has a </a:t>
            </a:r>
            <a:r>
              <a:rPr lang="en-US" sz="2000" i="1" u="sng" dirty="0">
                <a:latin typeface="Tahoma" panose="020B0604030504040204" pitchFamily="34" charset="0"/>
                <a:ea typeface="Tahoma" panose="020B0604030504040204" pitchFamily="34" charset="0"/>
                <a:cs typeface="Tahoma" panose="020B0604030504040204" pitchFamily="34" charset="0"/>
              </a:rPr>
              <a:t>unique </a:t>
            </a:r>
            <a:r>
              <a:rPr lang="en-US" sz="2000" i="1" dirty="0">
                <a:latin typeface="Tahoma" panose="020B0604030504040204" pitchFamily="34" charset="0"/>
                <a:ea typeface="Tahoma" panose="020B0604030504040204" pitchFamily="34" charset="0"/>
                <a:cs typeface="Tahoma" panose="020B0604030504040204" pitchFamily="34" charset="0"/>
              </a:rPr>
              <a:t>microbiome.</a:t>
            </a:r>
          </a:p>
          <a:p>
            <a:pPr marL="342900" indent="-342900">
              <a:spcBef>
                <a:spcPts val="600"/>
              </a:spcBef>
              <a:spcAft>
                <a:spcPts val="600"/>
              </a:spcAf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The human gastrointestinal tract harbors a unique microbiota community of about </a:t>
            </a:r>
            <a:r>
              <a:rPr lang="en-US" sz="2000" b="1" dirty="0">
                <a:latin typeface="Tahoma" panose="020B0604030504040204" pitchFamily="34" charset="0"/>
                <a:ea typeface="Tahoma" panose="020B0604030504040204" pitchFamily="34" charset="0"/>
                <a:cs typeface="Tahoma" panose="020B0604030504040204" pitchFamily="34" charset="0"/>
              </a:rPr>
              <a:t>10</a:t>
            </a:r>
            <a:r>
              <a:rPr lang="en-US" sz="2000" b="1" baseline="30000" dirty="0">
                <a:latin typeface="Tahoma" panose="020B0604030504040204" pitchFamily="34" charset="0"/>
                <a:ea typeface="Tahoma" panose="020B0604030504040204" pitchFamily="34" charset="0"/>
                <a:cs typeface="Tahoma" panose="020B0604030504040204" pitchFamily="34" charset="0"/>
              </a:rPr>
              <a:t>14</a:t>
            </a:r>
            <a:r>
              <a:rPr lang="en-US" sz="2000" b="1" dirty="0">
                <a:latin typeface="Tahoma" panose="020B0604030504040204" pitchFamily="34" charset="0"/>
                <a:ea typeface="Tahoma" panose="020B0604030504040204" pitchFamily="34" charset="0"/>
                <a:cs typeface="Tahoma" panose="020B0604030504040204" pitchFamily="34" charset="0"/>
              </a:rPr>
              <a:t> total microbes </a:t>
            </a:r>
            <a:r>
              <a:rPr lang="en-US" sz="2000" dirty="0">
                <a:latin typeface="Tahoma" panose="020B0604030504040204" pitchFamily="34" charset="0"/>
                <a:ea typeface="Tahoma" panose="020B0604030504040204" pitchFamily="34" charset="0"/>
                <a:cs typeface="Tahoma" panose="020B0604030504040204" pitchFamily="34" charset="0"/>
              </a:rPr>
              <a:t>consisting mainly of bacteria, but also archaea, viruses, fungi, and protozoa.  </a:t>
            </a:r>
            <a:r>
              <a:rPr lang="en-US" sz="2000" b="1" dirty="0">
                <a:latin typeface="Tahoma" panose="020B0604030504040204" pitchFamily="34" charset="0"/>
                <a:ea typeface="Tahoma" panose="020B0604030504040204" pitchFamily="34" charset="0"/>
                <a:cs typeface="Tahoma" panose="020B0604030504040204" pitchFamily="34" charset="0"/>
              </a:rPr>
              <a:t>1,500-2,000</a:t>
            </a:r>
            <a:r>
              <a:rPr lang="en-US" sz="2000" dirty="0">
                <a:latin typeface="Tahoma" panose="020B0604030504040204" pitchFamily="34" charset="0"/>
                <a:ea typeface="Tahoma" panose="020B0604030504040204" pitchFamily="34" charset="0"/>
                <a:cs typeface="Tahoma" panose="020B0604030504040204" pitchFamily="34" charset="0"/>
              </a:rPr>
              <a:t> different bacterial species.</a:t>
            </a:r>
          </a:p>
          <a:p>
            <a:pPr marL="342900" indent="-342900">
              <a:spcBef>
                <a:spcPts val="600"/>
              </a:spcBef>
              <a:spcAft>
                <a:spcPts val="600"/>
              </a:spcAf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Gut microbiota are </a:t>
            </a:r>
            <a:r>
              <a:rPr lang="en-US" sz="2000" u="sng" dirty="0">
                <a:latin typeface="Tahoma" panose="020B0604030504040204" pitchFamily="34" charset="0"/>
                <a:ea typeface="Tahoma" panose="020B0604030504040204" pitchFamily="34" charset="0"/>
                <a:cs typeface="Tahoma" panose="020B0604030504040204" pitchFamily="34" charset="0"/>
              </a:rPr>
              <a:t>highly variable</a:t>
            </a:r>
            <a:r>
              <a:rPr lang="en-US" sz="2000" dirty="0">
                <a:latin typeface="Tahoma" panose="020B0604030504040204" pitchFamily="34" charset="0"/>
                <a:ea typeface="Tahoma" panose="020B0604030504040204" pitchFamily="34" charset="0"/>
                <a:cs typeface="Tahoma" panose="020B0604030504040204" pitchFamily="34" charset="0"/>
              </a:rPr>
              <a:t> among individuals, but certain </a:t>
            </a:r>
            <a:r>
              <a:rPr lang="en-US" sz="2000" u="sng" dirty="0">
                <a:latin typeface="Tahoma" panose="020B0604030504040204" pitchFamily="34" charset="0"/>
                <a:ea typeface="Tahoma" panose="020B0604030504040204" pitchFamily="34" charset="0"/>
                <a:cs typeface="Tahoma" panose="020B0604030504040204" pitchFamily="34" charset="0"/>
              </a:rPr>
              <a:t>common combinations</a:t>
            </a:r>
            <a:r>
              <a:rPr lang="en-US" sz="2000" dirty="0">
                <a:latin typeface="Tahoma" panose="020B0604030504040204" pitchFamily="34" charset="0"/>
                <a:ea typeface="Tahoma" panose="020B0604030504040204" pitchFamily="34" charset="0"/>
                <a:cs typeface="Tahoma" panose="020B0604030504040204" pitchFamily="34" charset="0"/>
              </a:rPr>
              <a:t> of bacteria are found in healthy individuals.   </a:t>
            </a:r>
          </a:p>
          <a:p>
            <a:pPr marL="342900" indent="-342900">
              <a:spcBef>
                <a:spcPts val="600"/>
              </a:spcBef>
              <a:spcAft>
                <a:spcPts val="600"/>
              </a:spcAft>
              <a:buFont typeface="Wingdings" panose="05000000000000000000" pitchFamily="2" charset="2"/>
              <a:buChar char="q"/>
            </a:pPr>
            <a:r>
              <a:rPr lang="en-US" sz="2000" b="1" u="sng" dirty="0">
                <a:latin typeface="Tahoma" panose="020B0604030504040204" pitchFamily="34" charset="0"/>
                <a:ea typeface="Tahoma" panose="020B0604030504040204" pitchFamily="34" charset="0"/>
                <a:cs typeface="Tahoma" panose="020B0604030504040204" pitchFamily="34" charset="0"/>
              </a:rPr>
              <a:t>Diet</a:t>
            </a:r>
            <a:r>
              <a:rPr lang="en-US" sz="2000" dirty="0">
                <a:latin typeface="Tahoma" panose="020B0604030504040204" pitchFamily="34" charset="0"/>
                <a:ea typeface="Tahoma" panose="020B0604030504040204" pitchFamily="34" charset="0"/>
                <a:cs typeface="Tahoma" panose="020B0604030504040204" pitchFamily="34" charset="0"/>
              </a:rPr>
              <a:t> appears to be the </a:t>
            </a:r>
            <a:r>
              <a:rPr lang="en-US" sz="2000" u="sng" dirty="0">
                <a:latin typeface="Tahoma" panose="020B0604030504040204" pitchFamily="34" charset="0"/>
                <a:ea typeface="Tahoma" panose="020B0604030504040204" pitchFamily="34" charset="0"/>
                <a:cs typeface="Tahoma" panose="020B0604030504040204" pitchFamily="34" charset="0"/>
              </a:rPr>
              <a:t>primary</a:t>
            </a:r>
            <a:r>
              <a:rPr lang="en-US" sz="2000" dirty="0">
                <a:latin typeface="Tahoma" panose="020B0604030504040204" pitchFamily="34" charset="0"/>
                <a:ea typeface="Tahoma" panose="020B0604030504040204" pitchFamily="34" charset="0"/>
                <a:cs typeface="Tahoma" panose="020B0604030504040204" pitchFamily="34" charset="0"/>
              </a:rPr>
              <a:t> factor in shaping the gut microbiota across during an individual’s lifetime.  </a:t>
            </a:r>
          </a:p>
          <a:p>
            <a:pPr marL="342900" indent="-342900">
              <a:spcBef>
                <a:spcPts val="600"/>
              </a:spcBef>
              <a:spcAft>
                <a:spcPts val="600"/>
              </a:spcAft>
              <a:buFont typeface="Wingdings" panose="05000000000000000000" pitchFamily="2" charset="2"/>
              <a:buChar char="q"/>
            </a:pPr>
            <a:r>
              <a:rPr lang="en-US" sz="2000" dirty="0">
                <a:latin typeface="Tahoma" panose="020B0604030504040204" pitchFamily="34" charset="0"/>
                <a:ea typeface="Tahoma" panose="020B0604030504040204" pitchFamily="34" charset="0"/>
                <a:cs typeface="Tahoma" panose="020B0604030504040204" pitchFamily="34" charset="0"/>
              </a:rPr>
              <a:t>Intestinal bacteria play a crucial role in maintaining immune and metabolic homeostasis, protection against pathogens, </a:t>
            </a:r>
            <a:r>
              <a:rPr lang="en-US" sz="2000" i="1" dirty="0">
                <a:latin typeface="Tahoma" panose="020B0604030504040204" pitchFamily="34" charset="0"/>
                <a:ea typeface="Tahoma" panose="020B0604030504040204" pitchFamily="34" charset="0"/>
                <a:cs typeface="Tahoma" panose="020B0604030504040204" pitchFamily="34" charset="0"/>
              </a:rPr>
              <a:t>and neurological development </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AD58C0A2-7CE1-415E-8F94-D66B6CB25FD2}"/>
              </a:ext>
            </a:extLst>
          </p:cNvPr>
          <p:cNvSpPr/>
          <p:nvPr/>
        </p:nvSpPr>
        <p:spPr>
          <a:xfrm>
            <a:off x="509381" y="324640"/>
            <a:ext cx="8255930" cy="1015663"/>
          </a:xfrm>
          <a:prstGeom prst="rect">
            <a:avLst/>
          </a:prstGeom>
        </p:spPr>
        <p:txBody>
          <a:bodyPr wrap="square">
            <a:spAutoFit/>
          </a:bodyPr>
          <a:lstStyle/>
          <a:p>
            <a:pPr>
              <a:spcBef>
                <a:spcPts val="600"/>
              </a:spcBef>
              <a:spcAft>
                <a:spcPts val="1200"/>
              </a:spcAft>
            </a:pPr>
            <a:r>
              <a:rPr lang="en-US" sz="3200" b="1" dirty="0">
                <a:latin typeface="Tahoma" panose="020B0604030504040204" pitchFamily="34" charset="0"/>
                <a:ea typeface="Tahoma" panose="020B0604030504040204" pitchFamily="34" charset="0"/>
                <a:cs typeface="Tahoma" panose="020B0604030504040204" pitchFamily="34" charset="0"/>
              </a:rPr>
              <a:t>Microbiome:</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A </a:t>
            </a:r>
            <a:r>
              <a:rPr lang="en-US" sz="2800" u="sng" dirty="0">
                <a:latin typeface="Tahoma" panose="020B0604030504040204" pitchFamily="34" charset="0"/>
                <a:ea typeface="Tahoma" panose="020B0604030504040204" pitchFamily="34" charset="0"/>
                <a:cs typeface="Tahoma" panose="020B0604030504040204" pitchFamily="34" charset="0"/>
              </a:rPr>
              <a:t>community</a:t>
            </a:r>
            <a:r>
              <a:rPr lang="en-US" sz="2800" dirty="0">
                <a:latin typeface="Tahoma" panose="020B0604030504040204" pitchFamily="34" charset="0"/>
                <a:ea typeface="Tahoma" panose="020B0604030504040204" pitchFamily="34" charset="0"/>
                <a:cs typeface="Tahoma" panose="020B0604030504040204" pitchFamily="34" charset="0"/>
              </a:rPr>
              <a:t> of micro-organisms living together in a particular habitat. </a:t>
            </a:r>
          </a:p>
        </p:txBody>
      </p:sp>
      <p:sp>
        <p:nvSpPr>
          <p:cNvPr id="4" name="Rectangle 3">
            <a:extLst>
              <a:ext uri="{FF2B5EF4-FFF2-40B4-BE49-F238E27FC236}">
                <a16:creationId xmlns:a16="http://schemas.microsoft.com/office/drawing/2014/main" id="{9C5067E1-CAED-4EFC-AA74-D19816061441}"/>
              </a:ext>
            </a:extLst>
          </p:cNvPr>
          <p:cNvSpPr/>
          <p:nvPr/>
        </p:nvSpPr>
        <p:spPr>
          <a:xfrm>
            <a:off x="2760931" y="6347603"/>
            <a:ext cx="4092435" cy="246221"/>
          </a:xfrm>
          <a:prstGeom prst="rect">
            <a:avLst/>
          </a:prstGeom>
          <a:noFill/>
        </p:spPr>
        <p:txBody>
          <a:bodyPr wrap="square">
            <a:spAutoFit/>
          </a:bodyPr>
          <a:lstStyle/>
          <a:p>
            <a:r>
              <a:rPr lang="en-US" sz="1000" b="1" dirty="0">
                <a:latin typeface="Tahoma" panose="020B0604030504040204" pitchFamily="34" charset="0"/>
                <a:ea typeface="Tahoma" panose="020B0604030504040204" pitchFamily="34" charset="0"/>
                <a:cs typeface="Tahoma" panose="020B0604030504040204" pitchFamily="34" charset="0"/>
                <a:hlinkClick r:id="rId2"/>
              </a:rPr>
              <a:t>https://www.ncbi.nlm.nih.gov/pmc/articles/PMC5433529</a:t>
            </a:r>
            <a:r>
              <a:rPr lang="en-US" sz="1000" dirty="0">
                <a:latin typeface="Tahoma" panose="020B0604030504040204" pitchFamily="34" charset="0"/>
                <a:ea typeface="Tahoma" panose="020B0604030504040204" pitchFamily="34" charset="0"/>
                <a:cs typeface="Tahoma" panose="020B0604030504040204" pitchFamily="34" charset="0"/>
                <a:hlinkClick r:id="rId2"/>
              </a:rPr>
              <a:t>/</a:t>
            </a:r>
            <a:r>
              <a:rPr lang="en-US" sz="1000"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710548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095972" y="287875"/>
            <a:ext cx="7123066" cy="997068"/>
          </a:xfrm>
          <a:prstGeom prst="rect">
            <a:avLst/>
          </a:prstGeom>
        </p:spPr>
        <p:txBody>
          <a:bodyPr vert="horz" wrap="square" lIns="0" tIns="12065" rIns="0" bIns="0" rtlCol="0">
            <a:spAutoFit/>
          </a:bodyPr>
          <a:lstStyle/>
          <a:p>
            <a:pPr marL="12700" algn="ctr">
              <a:lnSpc>
                <a:spcPct val="100000"/>
              </a:lnSpc>
              <a:spcBef>
                <a:spcPts val="95"/>
              </a:spcBef>
            </a:pPr>
            <a:r>
              <a:rPr lang="en-US" sz="3200" spc="-35" dirty="0">
                <a:solidFill>
                  <a:schemeClr val="tx1"/>
                </a:solidFill>
                <a:latin typeface="Tahoma" panose="020B0604030504040204" pitchFamily="34" charset="0"/>
                <a:ea typeface="Tahoma" panose="020B0604030504040204" pitchFamily="34" charset="0"/>
                <a:cs typeface="Tahoma" panose="020B0604030504040204" pitchFamily="34" charset="0"/>
              </a:rPr>
              <a:t>Gut Microbiota</a:t>
            </a:r>
            <a:r>
              <a:rPr lang="en-US" sz="3200" spc="-30" dirty="0">
                <a:solidFill>
                  <a:schemeClr val="tx1"/>
                </a:solidFill>
                <a:latin typeface="Tahoma" panose="020B0604030504040204" pitchFamily="34" charset="0"/>
                <a:ea typeface="Tahoma" panose="020B0604030504040204" pitchFamily="34" charset="0"/>
                <a:cs typeface="Tahoma" panose="020B0604030504040204" pitchFamily="34" charset="0"/>
              </a:rPr>
              <a:t> in </a:t>
            </a:r>
            <a:r>
              <a:rPr lang="en-US" sz="3200" spc="-30" dirty="0"/>
              <a:t>Homeostasis and Inflammation</a:t>
            </a:r>
            <a:endParaRPr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8A98C5C8-652B-4061-AEB2-774DD46D04D9}"/>
              </a:ext>
            </a:extLst>
          </p:cNvPr>
          <p:cNvSpPr/>
          <p:nvPr/>
        </p:nvSpPr>
        <p:spPr>
          <a:xfrm>
            <a:off x="4191590" y="6162218"/>
            <a:ext cx="4675294" cy="276999"/>
          </a:xfrm>
          <a:prstGeom prst="rect">
            <a:avLst/>
          </a:prstGeom>
          <a:noFill/>
        </p:spPr>
        <p:txBody>
          <a:bodyPr wrap="square">
            <a:spAutoFit/>
          </a:bodyPr>
          <a:lstStyle/>
          <a:p>
            <a:r>
              <a:rPr lang="en-US" sz="1200" b="1" dirty="0">
                <a:latin typeface="Tahoma" panose="020B0604030504040204" pitchFamily="34" charset="0"/>
                <a:ea typeface="Tahoma" panose="020B0604030504040204" pitchFamily="34" charset="0"/>
                <a:cs typeface="Tahoma" panose="020B0604030504040204" pitchFamily="34" charset="0"/>
                <a:hlinkClick r:id="rId2"/>
              </a:rPr>
              <a:t>https://www.cell.com/fulltext/S0092-8674(14)00345-6v</a:t>
            </a:r>
            <a:r>
              <a:rPr lang="en-US" sz="1200" b="1" dirty="0">
                <a:latin typeface="Tahoma" panose="020B0604030504040204" pitchFamily="34" charset="0"/>
                <a:ea typeface="Tahoma" panose="020B0604030504040204" pitchFamily="34" charset="0"/>
                <a:cs typeface="Tahoma" panose="020B0604030504040204" pitchFamily="34" charset="0"/>
              </a:rPr>
              <a:t> </a:t>
            </a:r>
          </a:p>
        </p:txBody>
      </p:sp>
      <p:sp>
        <p:nvSpPr>
          <p:cNvPr id="3" name="Rectangle 2">
            <a:extLst>
              <a:ext uri="{FF2B5EF4-FFF2-40B4-BE49-F238E27FC236}">
                <a16:creationId xmlns:a16="http://schemas.microsoft.com/office/drawing/2014/main" id="{5ABFCB0F-8656-4586-A627-0308DC1EBFBB}"/>
              </a:ext>
            </a:extLst>
          </p:cNvPr>
          <p:cNvSpPr/>
          <p:nvPr/>
        </p:nvSpPr>
        <p:spPr>
          <a:xfrm>
            <a:off x="221029" y="1374821"/>
            <a:ext cx="3800749" cy="5170646"/>
          </a:xfrm>
          <a:prstGeom prst="rect">
            <a:avLst/>
          </a:prstGeom>
        </p:spPr>
        <p:txBody>
          <a:bodyPr wrap="square">
            <a:spAutoFit/>
          </a:bodyPr>
          <a:lstStyle/>
          <a:p>
            <a:pPr marL="227013" indent="-227013">
              <a:spcAft>
                <a:spcPts val="1200"/>
              </a:spcAft>
              <a:buFont typeface="Wingdings" panose="05000000000000000000" pitchFamily="2" charset="2"/>
              <a:buChar char="q"/>
            </a:pPr>
            <a:r>
              <a:rPr lang="en-US" sz="1600" b="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Left panel:</a:t>
            </a:r>
            <a:r>
              <a:rPr lang="en-US" sz="16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Commensal microbes promote induction of </a:t>
            </a:r>
            <a:r>
              <a:rPr lang="en-US" sz="1600" b="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Treg</a:t>
            </a:r>
            <a:r>
              <a:rPr lang="en-US" sz="16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cells via direct sensing of microbial products or metabolites by T cells or DCs.  Other commensal microbes promote the induction of </a:t>
            </a:r>
            <a:r>
              <a:rPr lang="en-US" sz="1600" b="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Th17 cells </a:t>
            </a:r>
            <a:r>
              <a:rPr lang="en-US" sz="16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that can regulate function and homeostasis of gut epithelial cells.  </a:t>
            </a:r>
          </a:p>
          <a:p>
            <a:endParaRPr lang="en-US" sz="16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a:p>
            <a:pPr marL="227013" indent="-227013">
              <a:buFont typeface="Wingdings" panose="05000000000000000000" pitchFamily="2" charset="2"/>
              <a:buChar char="q"/>
            </a:pPr>
            <a:r>
              <a:rPr lang="en-US" sz="1600" b="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Right panel:  </a:t>
            </a:r>
            <a:r>
              <a:rPr lang="en-US" sz="16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Commensal-derived </a:t>
            </a:r>
            <a:r>
              <a:rPr lang="en-US" sz="1600" u="sng"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metabolites</a:t>
            </a:r>
            <a:r>
              <a:rPr lang="en-US" sz="16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can have local and systemic effects on inflammatory cells.  For example:  </a:t>
            </a:r>
            <a:r>
              <a:rPr lang="en-US" sz="1600" b="1" i="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SCFAs inhibit </a:t>
            </a:r>
            <a:r>
              <a:rPr lang="en-US" sz="1600" b="1" i="1" u="sng"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neutrophil</a:t>
            </a:r>
            <a:r>
              <a:rPr lang="en-US" sz="1600" b="1" i="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activation. </a:t>
            </a:r>
            <a:r>
              <a:rPr lang="en-US" sz="1600" i="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Upon entrance into tissue, inflammatory monocytes can respond to microbial products by producing immune signal molecules (e.g., PGE</a:t>
            </a:r>
            <a:r>
              <a:rPr lang="en-US" sz="1600" baseline="-250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2</a:t>
            </a:r>
            <a:r>
              <a:rPr lang="en-US" sz="16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that </a:t>
            </a:r>
            <a:r>
              <a:rPr lang="en-US" sz="1600" u="sng"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limit</a:t>
            </a:r>
            <a:r>
              <a:rPr lang="en-US" sz="16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neutrophil activation and associated tissue damage.</a:t>
            </a:r>
          </a:p>
        </p:txBody>
      </p:sp>
      <p:pic>
        <p:nvPicPr>
          <p:cNvPr id="2050" name="Picture 2" descr="Figure thumbnail gr2">
            <a:extLst>
              <a:ext uri="{FF2B5EF4-FFF2-40B4-BE49-F238E27FC236}">
                <a16:creationId xmlns:a16="http://schemas.microsoft.com/office/drawing/2014/main" id="{0B5A8866-5AA8-411C-8DE1-9C988D38A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613" y="1484656"/>
            <a:ext cx="4819650" cy="3676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0DD10A-01CE-4E74-995E-49B7463EAC4A}"/>
              </a:ext>
            </a:extLst>
          </p:cNvPr>
          <p:cNvSpPr/>
          <p:nvPr/>
        </p:nvSpPr>
        <p:spPr>
          <a:xfrm>
            <a:off x="5130670" y="5271410"/>
            <a:ext cx="2784893" cy="830997"/>
          </a:xfrm>
          <a:prstGeom prst="rect">
            <a:avLst/>
          </a:prstGeom>
          <a:solidFill>
            <a:srgbClr val="FFFFCC"/>
          </a:solidFill>
        </p:spPr>
        <p:txBody>
          <a:bodyPr wrap="square">
            <a:spAutoFit/>
          </a:bodyPr>
          <a:lstStyle/>
          <a:p>
            <a:pPr marL="171450" indent="-171450">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SCFA:  Short chain fatty acids</a:t>
            </a:r>
          </a:p>
          <a:p>
            <a:pPr marL="171450" indent="-171450">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AMP:  Antimicrobial proteins</a:t>
            </a:r>
          </a:p>
          <a:p>
            <a:pPr marL="171450" indent="-171450">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PSA:  Polysaccharide A</a:t>
            </a:r>
          </a:p>
          <a:p>
            <a:pPr marL="171450" indent="-171450">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LPS:  Lipopolysaccharide </a:t>
            </a:r>
          </a:p>
        </p:txBody>
      </p:sp>
      <p:sp>
        <p:nvSpPr>
          <p:cNvPr id="4" name="Oval 3">
            <a:extLst>
              <a:ext uri="{FF2B5EF4-FFF2-40B4-BE49-F238E27FC236}">
                <a16:creationId xmlns:a16="http://schemas.microsoft.com/office/drawing/2014/main" id="{E602CF44-D299-4771-BBF6-3625838C20F4}"/>
              </a:ext>
            </a:extLst>
          </p:cNvPr>
          <p:cNvSpPr/>
          <p:nvPr/>
        </p:nvSpPr>
        <p:spPr>
          <a:xfrm>
            <a:off x="8102012" y="3870252"/>
            <a:ext cx="767124" cy="542260"/>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416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62329" y="310916"/>
            <a:ext cx="7020106" cy="997068"/>
          </a:xfrm>
          <a:prstGeom prst="rect">
            <a:avLst/>
          </a:prstGeom>
        </p:spPr>
        <p:txBody>
          <a:bodyPr vert="horz" wrap="square" lIns="0" tIns="12065" rIns="0" bIns="0" rtlCol="0">
            <a:spAutoFit/>
          </a:bodyPr>
          <a:lstStyle/>
          <a:p>
            <a:pPr marL="12700" algn="ctr">
              <a:lnSpc>
                <a:spcPct val="100000"/>
              </a:lnSpc>
              <a:spcBef>
                <a:spcPts val="95"/>
              </a:spcBef>
            </a:pPr>
            <a:r>
              <a:rPr lang="en-US" sz="3200" spc="-35" dirty="0">
                <a:solidFill>
                  <a:schemeClr val="tx1"/>
                </a:solidFill>
                <a:latin typeface="Tahoma" panose="020B0604030504040204" pitchFamily="34" charset="0"/>
                <a:ea typeface="Tahoma" panose="020B0604030504040204" pitchFamily="34" charset="0"/>
                <a:cs typeface="Tahoma" panose="020B0604030504040204" pitchFamily="34" charset="0"/>
              </a:rPr>
              <a:t>Gut Microbiota</a:t>
            </a:r>
            <a:r>
              <a:rPr lang="en-US" sz="3200" spc="-30" dirty="0">
                <a:solidFill>
                  <a:schemeClr val="tx1"/>
                </a:solidFill>
                <a:latin typeface="Tahoma" panose="020B0604030504040204" pitchFamily="34" charset="0"/>
                <a:ea typeface="Tahoma" panose="020B0604030504040204" pitchFamily="34" charset="0"/>
                <a:cs typeface="Tahoma" panose="020B0604030504040204" pitchFamily="34" charset="0"/>
              </a:rPr>
              <a:t> in </a:t>
            </a:r>
            <a:r>
              <a:rPr lang="en-US" sz="3200" spc="-30" dirty="0"/>
              <a:t>Homeostasis &amp; Inflammation</a:t>
            </a:r>
            <a:endParaRPr sz="3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Figure thumbnail gr2">
            <a:extLst>
              <a:ext uri="{FF2B5EF4-FFF2-40B4-BE49-F238E27FC236}">
                <a16:creationId xmlns:a16="http://schemas.microsoft.com/office/drawing/2014/main" id="{0B5A8866-5AA8-411C-8DE1-9C988D38A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568" y="1368956"/>
            <a:ext cx="6576292" cy="50166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0DD10A-01CE-4E74-995E-49B7463EAC4A}"/>
              </a:ext>
            </a:extLst>
          </p:cNvPr>
          <p:cNvSpPr/>
          <p:nvPr/>
        </p:nvSpPr>
        <p:spPr>
          <a:xfrm>
            <a:off x="285398" y="5679160"/>
            <a:ext cx="2771836" cy="830997"/>
          </a:xfrm>
          <a:prstGeom prst="rect">
            <a:avLst/>
          </a:prstGeom>
          <a:solidFill>
            <a:srgbClr val="FFFFCC"/>
          </a:solidFill>
          <a:ln>
            <a:solidFill>
              <a:schemeClr val="bg1">
                <a:lumMod val="65000"/>
              </a:schemeClr>
            </a:solidFill>
          </a:ln>
        </p:spPr>
        <p:txBody>
          <a:bodyPr wrap="square">
            <a:spAutoFit/>
          </a:bodyPr>
          <a:lstStyle/>
          <a:p>
            <a:pPr marL="171450" indent="-171450">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SCFA:  Short chain fatty acids</a:t>
            </a:r>
          </a:p>
          <a:p>
            <a:pPr marL="171450" indent="-171450">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AMP:  Antimicrobial proteins</a:t>
            </a:r>
          </a:p>
          <a:p>
            <a:pPr marL="171450" indent="-171450">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PSA:  Polysaccharide A</a:t>
            </a:r>
          </a:p>
          <a:p>
            <a:pPr marL="171450" indent="-171450">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LPS:  Lipopolysaccharide </a:t>
            </a:r>
          </a:p>
        </p:txBody>
      </p:sp>
      <p:sp>
        <p:nvSpPr>
          <p:cNvPr id="4" name="Oval 3">
            <a:extLst>
              <a:ext uri="{FF2B5EF4-FFF2-40B4-BE49-F238E27FC236}">
                <a16:creationId xmlns:a16="http://schemas.microsoft.com/office/drawing/2014/main" id="{E602CF44-D299-4771-BBF6-3625838C20F4}"/>
              </a:ext>
            </a:extLst>
          </p:cNvPr>
          <p:cNvSpPr/>
          <p:nvPr/>
        </p:nvSpPr>
        <p:spPr>
          <a:xfrm>
            <a:off x="6956711" y="4890853"/>
            <a:ext cx="767124" cy="761806"/>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136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F927EA-6EB9-4E6B-8FCE-91ECF368CB65}"/>
              </a:ext>
            </a:extLst>
          </p:cNvPr>
          <p:cNvSpPr>
            <a:spLocks noGrp="1"/>
          </p:cNvSpPr>
          <p:nvPr>
            <p:ph type="ctrTitle"/>
          </p:nvPr>
        </p:nvSpPr>
        <p:spPr>
          <a:xfrm>
            <a:off x="221671" y="201559"/>
            <a:ext cx="8719129" cy="1190080"/>
          </a:xfrm>
        </p:spPr>
        <p:txBody>
          <a:bodyPr>
            <a:noAutofit/>
          </a:bodyPr>
          <a:lstStyle/>
          <a:p>
            <a:pPr marL="342900" indent="-342900" algn="l">
              <a:buFont typeface="Wingdings" panose="05000000000000000000" pitchFamily="2" charset="2"/>
              <a:buChar char="q"/>
            </a:pPr>
            <a:r>
              <a:rPr lang="en-US" sz="2400" dirty="0"/>
              <a:t>SCFAs contribute to immune homeostasis in mucosa, BUT... excessive &amp; sub-optimal levels of SCFAs are often associated with </a:t>
            </a:r>
            <a:r>
              <a:rPr lang="en-US" sz="2400" u="sng" dirty="0"/>
              <a:t>inflammation</a:t>
            </a:r>
            <a:r>
              <a:rPr lang="en-US" sz="2400" dirty="0"/>
              <a:t> and </a:t>
            </a:r>
            <a:r>
              <a:rPr lang="en-US" sz="2400" u="sng" dirty="0"/>
              <a:t>cancer</a:t>
            </a:r>
            <a:r>
              <a:rPr lang="en-US" sz="2400" dirty="0"/>
              <a:t>.</a:t>
            </a:r>
          </a:p>
        </p:txBody>
      </p:sp>
      <p:grpSp>
        <p:nvGrpSpPr>
          <p:cNvPr id="7" name="Group 6">
            <a:extLst>
              <a:ext uri="{FF2B5EF4-FFF2-40B4-BE49-F238E27FC236}">
                <a16:creationId xmlns:a16="http://schemas.microsoft.com/office/drawing/2014/main" id="{C5C89728-BCD8-488B-BB9B-B5AF8BB7F679}"/>
              </a:ext>
            </a:extLst>
          </p:cNvPr>
          <p:cNvGrpSpPr/>
          <p:nvPr/>
        </p:nvGrpSpPr>
        <p:grpSpPr>
          <a:xfrm>
            <a:off x="965446" y="1949426"/>
            <a:ext cx="7195690" cy="4579757"/>
            <a:chOff x="974155" y="1790556"/>
            <a:chExt cx="7195690" cy="4579757"/>
          </a:xfrm>
        </p:grpSpPr>
        <p:pic>
          <p:nvPicPr>
            <p:cNvPr id="1026" name="Picture 2">
              <a:extLst>
                <a:ext uri="{FF2B5EF4-FFF2-40B4-BE49-F238E27FC236}">
                  <a16:creationId xmlns:a16="http://schemas.microsoft.com/office/drawing/2014/main" id="{8DC6764B-6427-405A-949E-B506E6BBE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155" y="1790556"/>
              <a:ext cx="7195690" cy="45797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D1938E-EED4-4598-8ACC-C7A8BFFAD36A}"/>
                </a:ext>
              </a:extLst>
            </p:cNvPr>
            <p:cNvSpPr txBox="1"/>
            <p:nvPr/>
          </p:nvSpPr>
          <p:spPr>
            <a:xfrm>
              <a:off x="1045029" y="4870410"/>
              <a:ext cx="2403566" cy="307777"/>
            </a:xfrm>
            <a:prstGeom prst="rect">
              <a:avLst/>
            </a:prstGeom>
            <a:solidFill>
              <a:srgbClr val="FFFF00"/>
            </a:solidFill>
          </p:spPr>
          <p:txBody>
            <a:bodyPr wrap="squar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Controlled inflammation</a:t>
              </a:r>
            </a:p>
          </p:txBody>
        </p:sp>
        <p:sp>
          <p:nvSpPr>
            <p:cNvPr id="8" name="TextBox 7">
              <a:extLst>
                <a:ext uri="{FF2B5EF4-FFF2-40B4-BE49-F238E27FC236}">
                  <a16:creationId xmlns:a16="http://schemas.microsoft.com/office/drawing/2014/main" id="{AFC92648-7C16-4BEC-A09B-E5FA11279C49}"/>
                </a:ext>
              </a:extLst>
            </p:cNvPr>
            <p:cNvSpPr txBox="1"/>
            <p:nvPr/>
          </p:nvSpPr>
          <p:spPr>
            <a:xfrm>
              <a:off x="6030690" y="4731066"/>
              <a:ext cx="1972488" cy="307777"/>
            </a:xfrm>
            <a:prstGeom prst="rect">
              <a:avLst/>
            </a:prstGeom>
            <a:solidFill>
              <a:srgbClr val="FFFF00"/>
            </a:solidFill>
          </p:spPr>
          <p:txBody>
            <a:bodyPr wrap="squar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Overt inflammation</a:t>
              </a:r>
            </a:p>
          </p:txBody>
        </p:sp>
      </p:grpSp>
      <p:sp>
        <p:nvSpPr>
          <p:cNvPr id="9" name="TextBox 8">
            <a:extLst>
              <a:ext uri="{FF2B5EF4-FFF2-40B4-BE49-F238E27FC236}">
                <a16:creationId xmlns:a16="http://schemas.microsoft.com/office/drawing/2014/main" id="{C01D5D50-1FBD-49A1-9406-B96936D0C5A7}"/>
              </a:ext>
            </a:extLst>
          </p:cNvPr>
          <p:cNvSpPr txBox="1"/>
          <p:nvPr/>
        </p:nvSpPr>
        <p:spPr>
          <a:xfrm>
            <a:off x="692718" y="1455873"/>
            <a:ext cx="7988966" cy="369332"/>
          </a:xfrm>
          <a:prstGeom prst="rect">
            <a:avLst/>
          </a:prstGeom>
          <a:solidFill>
            <a:schemeClr val="bg1"/>
          </a:solidFill>
        </p:spPr>
        <p:txBody>
          <a:bodyPr wrap="square" rtlCol="0">
            <a:spAutoFit/>
          </a:bodyPr>
          <a:lstStyle/>
          <a:p>
            <a:r>
              <a:rPr lang="en-US" b="1"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b="1" i="1" dirty="0">
                <a:latin typeface="Tahoma" panose="020B0604030504040204" pitchFamily="34" charset="0"/>
                <a:ea typeface="Tahoma" panose="020B0604030504040204" pitchFamily="34" charset="0"/>
                <a:cs typeface="Tahoma" panose="020B0604030504040204" pitchFamily="34" charset="0"/>
              </a:rPr>
              <a:t>Example below:  Response to </a:t>
            </a:r>
            <a:r>
              <a:rPr lang="en-US" b="1" i="1" dirty="0" err="1">
                <a:latin typeface="Tahoma" panose="020B0604030504040204" pitchFamily="34" charset="0"/>
                <a:ea typeface="Tahoma" panose="020B0604030504040204" pitchFamily="34" charset="0"/>
                <a:cs typeface="Tahoma" panose="020B0604030504040204" pitchFamily="34" charset="0"/>
              </a:rPr>
              <a:t>oralpharyngeal</a:t>
            </a:r>
            <a:r>
              <a:rPr lang="en-US" b="1" i="1" dirty="0">
                <a:latin typeface="Tahoma" panose="020B0604030504040204" pitchFamily="34" charset="0"/>
                <a:ea typeface="Tahoma" panose="020B0604030504040204" pitchFamily="34" charset="0"/>
                <a:cs typeface="Tahoma" panose="020B0604030504040204" pitchFamily="34" charset="0"/>
              </a:rPr>
              <a:t> candidiasis (OPC)  </a:t>
            </a:r>
          </a:p>
        </p:txBody>
      </p:sp>
      <p:cxnSp>
        <p:nvCxnSpPr>
          <p:cNvPr id="11" name="Straight Arrow Connector 10">
            <a:extLst>
              <a:ext uri="{FF2B5EF4-FFF2-40B4-BE49-F238E27FC236}">
                <a16:creationId xmlns:a16="http://schemas.microsoft.com/office/drawing/2014/main" id="{20A33BAE-7CA4-4845-A099-FF31B2019DAF}"/>
              </a:ext>
            </a:extLst>
          </p:cNvPr>
          <p:cNvCxnSpPr>
            <a:cxnSpLocks/>
          </p:cNvCxnSpPr>
          <p:nvPr/>
        </p:nvCxnSpPr>
        <p:spPr>
          <a:xfrm flipH="1">
            <a:off x="7481457" y="1898557"/>
            <a:ext cx="341743" cy="3639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085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CBC9AC7-36FC-40BF-9FB3-0510A8578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6059" y="1788389"/>
            <a:ext cx="5233295" cy="46889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3DCEA81-14B9-4D10-862E-015F336B4E02}"/>
              </a:ext>
            </a:extLst>
          </p:cNvPr>
          <p:cNvSpPr/>
          <p:nvPr/>
        </p:nvSpPr>
        <p:spPr>
          <a:xfrm>
            <a:off x="308768" y="1494506"/>
            <a:ext cx="3362069" cy="5032147"/>
          </a:xfrm>
          <a:prstGeom prst="rect">
            <a:avLst/>
          </a:prstGeom>
        </p:spPr>
        <p:txBody>
          <a:bodyPr wrap="square">
            <a:spAutoFit/>
          </a:bodyPr>
          <a:lstStyle/>
          <a:p>
            <a:pPr marL="285750" indent="-285750">
              <a:spcAft>
                <a:spcPts val="1800"/>
              </a:spcAft>
              <a:buFont typeface="Wingdings" panose="05000000000000000000" pitchFamily="2" charset="2"/>
              <a:buChar char="q"/>
            </a:pP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SCFAs </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(short chain fatty acids)</a:t>
            </a:r>
          </a:p>
          <a:p>
            <a:pPr marL="285750" indent="-285750">
              <a:spcAft>
                <a:spcPts val="1800"/>
              </a:spcAft>
              <a:buFont typeface="Wingdings" panose="05000000000000000000" pitchFamily="2" charset="2"/>
              <a:buChar char="q"/>
            </a:pP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AMPs </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(antimicrobial peptides)</a:t>
            </a:r>
          </a:p>
          <a:p>
            <a:pPr marL="285750" indent="-285750">
              <a:spcAft>
                <a:spcPts val="1800"/>
              </a:spcAft>
              <a:buFont typeface="Wingdings" panose="05000000000000000000" pitchFamily="2" charset="2"/>
              <a:buChar char="q"/>
            </a:pP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HADC </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(histone deacetylase)</a:t>
            </a:r>
          </a:p>
          <a:p>
            <a:pPr marL="285750" indent="-285750">
              <a:spcAft>
                <a:spcPts val="1800"/>
              </a:spcAft>
              <a:buFont typeface="Wingdings" panose="05000000000000000000" pitchFamily="2" charset="2"/>
              <a:buChar char="q"/>
            </a:pP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TJ </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(tight junction)</a:t>
            </a:r>
          </a:p>
          <a:p>
            <a:pPr marL="285750" indent="-285750">
              <a:spcAft>
                <a:spcPts val="1800"/>
              </a:spcAft>
              <a:buFont typeface="Wingdings" panose="05000000000000000000" pitchFamily="2" charset="2"/>
              <a:buChar char="q"/>
            </a:pPr>
            <a:r>
              <a:rPr lang="en-US" b="1"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AhR</a:t>
            </a: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(aryl hydrocarbon receptor)</a:t>
            </a:r>
          </a:p>
          <a:p>
            <a:pPr marL="285750" indent="-285750">
              <a:spcAft>
                <a:spcPts val="1800"/>
              </a:spcAft>
              <a:buFont typeface="Wingdings" panose="05000000000000000000" pitchFamily="2" charset="2"/>
              <a:buChar char="q"/>
            </a:pP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FXR </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r>
              <a:rPr lang="en-US"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farnesoid</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X receptor)</a:t>
            </a:r>
          </a:p>
          <a:p>
            <a:pPr marL="285750" indent="-285750">
              <a:spcAft>
                <a:spcPts val="1800"/>
              </a:spcAft>
              <a:buFont typeface="Wingdings" panose="05000000000000000000" pitchFamily="2" charset="2"/>
              <a:buChar char="q"/>
            </a:pP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PXR </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t>
            </a:r>
            <a:r>
              <a:rPr lang="en-US" dirty="0" err="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pregnane</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X receptor)</a:t>
            </a:r>
          </a:p>
          <a:p>
            <a:pPr marL="285750" indent="-285750">
              <a:spcAft>
                <a:spcPts val="1800"/>
              </a:spcAft>
              <a:buFont typeface="Wingdings" panose="05000000000000000000" pitchFamily="2" charset="2"/>
              <a:buChar char="q"/>
            </a:pP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ILC3 </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(group 3 innate lymphoid cell)</a:t>
            </a:r>
          </a:p>
        </p:txBody>
      </p:sp>
      <p:sp>
        <p:nvSpPr>
          <p:cNvPr id="8" name="Rectangle 7">
            <a:extLst>
              <a:ext uri="{FF2B5EF4-FFF2-40B4-BE49-F238E27FC236}">
                <a16:creationId xmlns:a16="http://schemas.microsoft.com/office/drawing/2014/main" id="{3466776B-C8F4-414B-8531-F3B77257250A}"/>
              </a:ext>
            </a:extLst>
          </p:cNvPr>
          <p:cNvSpPr/>
          <p:nvPr/>
        </p:nvSpPr>
        <p:spPr>
          <a:xfrm>
            <a:off x="555183" y="361724"/>
            <a:ext cx="8307971" cy="954107"/>
          </a:xfrm>
          <a:prstGeom prst="rect">
            <a:avLst/>
          </a:prstGeom>
        </p:spPr>
        <p:txBody>
          <a:bodyPr wrap="square">
            <a:spAutoFit/>
          </a:bodyPr>
          <a:lstStyle/>
          <a:p>
            <a:r>
              <a:rPr lang="en-US" sz="28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Metabolites Derived from Microbiota or Host Mediate Host-Microbiota Interactions </a:t>
            </a:r>
            <a:endParaRPr lang="en-US" sz="2800" dirty="0"/>
          </a:p>
        </p:txBody>
      </p:sp>
      <p:sp>
        <p:nvSpPr>
          <p:cNvPr id="2" name="TextBox 1">
            <a:extLst>
              <a:ext uri="{FF2B5EF4-FFF2-40B4-BE49-F238E27FC236}">
                <a16:creationId xmlns:a16="http://schemas.microsoft.com/office/drawing/2014/main" id="{45BE80B7-BEF2-4B9E-A64D-22612AF34C0A}"/>
              </a:ext>
            </a:extLst>
          </p:cNvPr>
          <p:cNvSpPr txBox="1"/>
          <p:nvPr/>
        </p:nvSpPr>
        <p:spPr>
          <a:xfrm>
            <a:off x="4839852" y="1465117"/>
            <a:ext cx="3075712" cy="369332"/>
          </a:xfrm>
          <a:prstGeom prst="rect">
            <a:avLst/>
          </a:prstGeom>
          <a:noFill/>
        </p:spPr>
        <p:txBody>
          <a:bodyPr wrap="square" rtlCol="0">
            <a:spAutoFit/>
          </a:bodyPr>
          <a:lstStyle/>
          <a:p>
            <a:r>
              <a:rPr lang="en-US" b="1" i="1" dirty="0">
                <a:solidFill>
                  <a:srgbClr val="FF0000"/>
                </a:solidFill>
                <a:latin typeface="Tahoma" panose="020B0604030504040204" pitchFamily="34" charset="0"/>
                <a:ea typeface="Tahoma" panose="020B0604030504040204" pitchFamily="34" charset="0"/>
                <a:cs typeface="Tahoma" panose="020B0604030504040204" pitchFamily="34" charset="0"/>
              </a:rPr>
              <a:t>Gut lumen &amp; microbiota</a:t>
            </a:r>
          </a:p>
        </p:txBody>
      </p:sp>
    </p:spTree>
    <p:extLst>
      <p:ext uri="{BB962C8B-B14F-4D97-AF65-F5344CB8AC3E}">
        <p14:creationId xmlns:p14="http://schemas.microsoft.com/office/powerpoint/2010/main" val="1249186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09406" y="1728592"/>
            <a:ext cx="4923339" cy="3933300"/>
          </a:xfrm>
          <a:prstGeom prst="rect">
            <a:avLst/>
          </a:prstGeom>
          <a:ln>
            <a:solidFill>
              <a:schemeClr val="bg1">
                <a:lumMod val="85000"/>
              </a:schemeClr>
            </a:solidFill>
          </a:ln>
        </p:spPr>
      </p:pic>
      <p:sp>
        <p:nvSpPr>
          <p:cNvPr id="4" name="Rectangle 3"/>
          <p:cNvSpPr/>
          <p:nvPr/>
        </p:nvSpPr>
        <p:spPr>
          <a:xfrm>
            <a:off x="521585" y="355991"/>
            <a:ext cx="8158638" cy="984885"/>
          </a:xfrm>
          <a:prstGeom prst="rect">
            <a:avLst/>
          </a:prstGeom>
          <a:noFill/>
        </p:spPr>
        <p:txBody>
          <a:bodyPr wrap="square">
            <a:spAutoFit/>
          </a:bodyPr>
          <a:lstStyle/>
          <a:p>
            <a:pPr algn="ctr"/>
            <a:r>
              <a:rPr lang="en-US" sz="3200" b="1" dirty="0">
                <a:solidFill>
                  <a:srgbClr val="111111"/>
                </a:solidFill>
                <a:latin typeface="Tahoma" panose="020B0604030504040204" pitchFamily="34" charset="0"/>
                <a:ea typeface="Tahoma" panose="020B0604030504040204" pitchFamily="34" charset="0"/>
                <a:cs typeface="Tahoma" panose="020B0604030504040204" pitchFamily="34" charset="0"/>
              </a:rPr>
              <a:t>Inflammation and the HPA Axis       </a:t>
            </a:r>
            <a:r>
              <a:rPr lang="en-US" sz="2600" b="1" i="1" dirty="0">
                <a:solidFill>
                  <a:srgbClr val="111111"/>
                </a:solidFill>
                <a:latin typeface="Tahoma" panose="020B0604030504040204" pitchFamily="34" charset="0"/>
                <a:ea typeface="Tahoma" panose="020B0604030504040204" pitchFamily="34" charset="0"/>
                <a:cs typeface="Tahoma" panose="020B0604030504040204" pitchFamily="34" charset="0"/>
              </a:rPr>
              <a:t>(HPA: h</a:t>
            </a:r>
            <a:r>
              <a:rPr lang="en-US" sz="2600" b="1" i="1" dirty="0">
                <a:solidFill>
                  <a:srgbClr val="111111"/>
                </a:solidFill>
                <a:effectLst/>
                <a:latin typeface="Tahoma" panose="020B0604030504040204" pitchFamily="34" charset="0"/>
                <a:ea typeface="Tahoma" panose="020B0604030504040204" pitchFamily="34" charset="0"/>
                <a:cs typeface="Tahoma" panose="020B0604030504040204" pitchFamily="34" charset="0"/>
              </a:rPr>
              <a:t>ypothalamic-pituitary-adrenal axis)</a:t>
            </a:r>
          </a:p>
        </p:txBody>
      </p:sp>
      <p:sp>
        <p:nvSpPr>
          <p:cNvPr id="5" name="Rectangle 4">
            <a:extLst>
              <a:ext uri="{FF2B5EF4-FFF2-40B4-BE49-F238E27FC236}">
                <a16:creationId xmlns:a16="http://schemas.microsoft.com/office/drawing/2014/main" id="{F4F254ED-0E62-42B7-83E8-167FAC95AC12}"/>
              </a:ext>
            </a:extLst>
          </p:cNvPr>
          <p:cNvSpPr/>
          <p:nvPr/>
        </p:nvSpPr>
        <p:spPr>
          <a:xfrm>
            <a:off x="248199" y="1543865"/>
            <a:ext cx="3714197" cy="5016758"/>
          </a:xfrm>
          <a:prstGeom prst="rect">
            <a:avLst/>
          </a:prstGeom>
        </p:spPr>
        <p:txBody>
          <a:bodyPr wrap="square">
            <a:spAutoFit/>
          </a:bodyPr>
          <a:lstStyle/>
          <a:p>
            <a:pPr marL="285750" indent="-285750">
              <a:buFont typeface="Wingdings" panose="05000000000000000000" pitchFamily="2" charset="2"/>
              <a:buChar char="q"/>
            </a:pPr>
            <a:r>
              <a:rPr lang="en-US" sz="2000" dirty="0">
                <a:solidFill>
                  <a:srgbClr val="222222"/>
                </a:solidFill>
                <a:latin typeface="Tahoma" panose="020B0604030504040204" pitchFamily="34" charset="0"/>
                <a:ea typeface="Tahoma" panose="020B0604030504040204" pitchFamily="34" charset="0"/>
                <a:cs typeface="Tahoma" panose="020B0604030504040204" pitchFamily="34" charset="0"/>
              </a:rPr>
              <a:t>Activation of the </a:t>
            </a:r>
            <a:r>
              <a:rPr lang="en-US" sz="2000" u="sng" dirty="0">
                <a:solidFill>
                  <a:srgbClr val="222222"/>
                </a:solidFill>
                <a:latin typeface="Tahoma" panose="020B0604030504040204" pitchFamily="34" charset="0"/>
                <a:ea typeface="Tahoma" panose="020B0604030504040204" pitchFamily="34" charset="0"/>
                <a:cs typeface="Tahoma" panose="020B0604030504040204" pitchFamily="34" charset="0"/>
              </a:rPr>
              <a:t>HPA axis</a:t>
            </a:r>
            <a:r>
              <a:rPr lang="en-US" sz="2000" dirty="0">
                <a:solidFill>
                  <a:srgbClr val="222222"/>
                </a:solidFill>
                <a:latin typeface="Tahoma" panose="020B0604030504040204" pitchFamily="34" charset="0"/>
                <a:ea typeface="Tahoma" panose="020B0604030504040204" pitchFamily="34" charset="0"/>
                <a:cs typeface="Tahoma" panose="020B0604030504040204" pitchFamily="34" charset="0"/>
              </a:rPr>
              <a:t> promotes inflammatory responses in both the </a:t>
            </a:r>
            <a:r>
              <a:rPr lang="en-US" sz="2000" u="sng" dirty="0">
                <a:solidFill>
                  <a:srgbClr val="222222"/>
                </a:solidFill>
                <a:latin typeface="Tahoma" panose="020B0604030504040204" pitchFamily="34" charset="0"/>
                <a:ea typeface="Tahoma" panose="020B0604030504040204" pitchFamily="34" charset="0"/>
                <a:cs typeface="Tahoma" panose="020B0604030504040204" pitchFamily="34" charset="0"/>
              </a:rPr>
              <a:t>brain</a:t>
            </a:r>
            <a:r>
              <a:rPr lang="en-US" sz="2000" dirty="0">
                <a:solidFill>
                  <a:srgbClr val="222222"/>
                </a:solidFill>
                <a:latin typeface="Tahoma" panose="020B0604030504040204" pitchFamily="34" charset="0"/>
                <a:ea typeface="Tahoma" panose="020B0604030504040204" pitchFamily="34" charset="0"/>
                <a:cs typeface="Tahoma" panose="020B0604030504040204" pitchFamily="34" charset="0"/>
              </a:rPr>
              <a:t>  and peripheral tissues.  </a:t>
            </a:r>
          </a:p>
          <a:p>
            <a:pPr marL="285750" indent="-285750">
              <a:buFont typeface="Wingdings" panose="05000000000000000000" pitchFamily="2" charset="2"/>
              <a:buChar char="q"/>
            </a:pPr>
            <a:endParaRPr lang="en-US" sz="2000" dirty="0">
              <a:solidFill>
                <a:srgbClr val="222222"/>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pPr>
            <a:r>
              <a:rPr lang="en-US" sz="2000" dirty="0">
                <a:solidFill>
                  <a:srgbClr val="222222"/>
                </a:solidFill>
                <a:latin typeface="Tahoma" panose="020B0604030504040204" pitchFamily="34" charset="0"/>
                <a:ea typeface="Tahoma" panose="020B0604030504040204" pitchFamily="34" charset="0"/>
                <a:cs typeface="Tahoma" panose="020B0604030504040204" pitchFamily="34" charset="0"/>
              </a:rPr>
              <a:t>Depressed individuals have elevated levels of </a:t>
            </a:r>
            <a:r>
              <a:rPr lang="en-US" sz="2000" u="sng" dirty="0">
                <a:solidFill>
                  <a:srgbClr val="222222"/>
                </a:solidFill>
                <a:latin typeface="Tahoma" panose="020B0604030504040204" pitchFamily="34" charset="0"/>
                <a:ea typeface="Tahoma" panose="020B0604030504040204" pitchFamily="34" charset="0"/>
                <a:cs typeface="Tahoma" panose="020B0604030504040204" pitchFamily="34" charset="0"/>
              </a:rPr>
              <a:t>cortisol</a:t>
            </a:r>
            <a:r>
              <a:rPr lang="en-US" sz="2000" dirty="0">
                <a:solidFill>
                  <a:srgbClr val="222222"/>
                </a:solidFill>
                <a:latin typeface="Tahoma" panose="020B0604030504040204" pitchFamily="34" charset="0"/>
                <a:ea typeface="Tahoma" panose="020B0604030504040204" pitchFamily="34" charset="0"/>
                <a:cs typeface="Tahoma" panose="020B0604030504040204" pitchFamily="34" charset="0"/>
              </a:rPr>
              <a:t>     and pro-inflammatory cytokines, such as C-reactive protein (CRP) in their blood.  </a:t>
            </a:r>
          </a:p>
          <a:p>
            <a:pPr marL="285750" indent="-285750">
              <a:buFont typeface="Wingdings" panose="05000000000000000000" pitchFamily="2" charset="2"/>
              <a:buChar char="q"/>
            </a:pPr>
            <a:endParaRPr lang="en-US" sz="2000" dirty="0">
              <a:solidFill>
                <a:srgbClr val="222222"/>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pPr>
            <a:r>
              <a:rPr lang="en-US" sz="2000" u="sng" dirty="0">
                <a:solidFill>
                  <a:srgbClr val="222222"/>
                </a:solidFill>
                <a:latin typeface="Tahoma" panose="020B0604030504040204" pitchFamily="34" charset="0"/>
                <a:ea typeface="Tahoma" panose="020B0604030504040204" pitchFamily="34" charset="0"/>
                <a:cs typeface="Tahoma" panose="020B0604030504040204" pitchFamily="34" charset="0"/>
              </a:rPr>
              <a:t>HPA axis hyperactivity</a:t>
            </a:r>
            <a:r>
              <a:rPr lang="en-US" sz="2000" dirty="0">
                <a:solidFill>
                  <a:srgbClr val="222222"/>
                </a:solidFill>
                <a:latin typeface="Tahoma" panose="020B0604030504040204" pitchFamily="34" charset="0"/>
                <a:ea typeface="Tahoma" panose="020B0604030504040204" pitchFamily="34" charset="0"/>
                <a:cs typeface="Tahoma" panose="020B0604030504040204" pitchFamily="34" charset="0"/>
              </a:rPr>
              <a:t> also promotes development of a range of cardiometabolic, inflammatory, endocrine, and neural disorders.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B322DEEB-5B15-47BC-BF6D-B5DDA3B1924E}"/>
              </a:ext>
            </a:extLst>
          </p:cNvPr>
          <p:cNvSpPr/>
          <p:nvPr/>
        </p:nvSpPr>
        <p:spPr>
          <a:xfrm>
            <a:off x="4671256" y="5948011"/>
            <a:ext cx="3907810" cy="553998"/>
          </a:xfrm>
          <a:prstGeom prst="rect">
            <a:avLst/>
          </a:prstGeom>
        </p:spPr>
        <p:txBody>
          <a:bodyPr wrap="square">
            <a:spAutoFit/>
          </a:bodyPr>
          <a:lstStyle/>
          <a:p>
            <a:r>
              <a:rPr lang="en-US" sz="1000" b="1" dirty="0">
                <a:latin typeface="Tahoma" panose="020B0604030504040204" pitchFamily="34" charset="0"/>
                <a:ea typeface="Tahoma" panose="020B0604030504040204" pitchFamily="34" charset="0"/>
                <a:cs typeface="Tahoma" panose="020B0604030504040204" pitchFamily="34" charset="0"/>
                <a:hlinkClick r:id="rId3"/>
              </a:rPr>
              <a:t>https://journals.lww.com/cmj/fulltext/2020/04050/gut_hormones_in_microbiota_gut_brain_cross_talk.11.aspx</a:t>
            </a:r>
            <a:endParaRPr lang="en-US" sz="1000" b="1" dirty="0">
              <a:latin typeface="Tahoma" panose="020B0604030504040204" pitchFamily="34" charset="0"/>
              <a:ea typeface="Tahoma" panose="020B0604030504040204" pitchFamily="34" charset="0"/>
              <a:cs typeface="Tahoma" panose="020B0604030504040204" pitchFamily="34" charset="0"/>
            </a:endParaRPr>
          </a:p>
          <a:p>
            <a:endParaRPr lang="en-US" sz="1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62606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1673" y="1020540"/>
            <a:ext cx="8737745" cy="5416868"/>
          </a:xfrm>
          <a:prstGeom prst="rect">
            <a:avLst/>
          </a:prstGeom>
          <a:noFill/>
        </p:spPr>
        <p:txBody>
          <a:bodyPr wrap="square">
            <a:spAutoFit/>
          </a:bodyPr>
          <a:lstStyle/>
          <a:p>
            <a:pPr marL="342900" indent="-342900">
              <a:spcBef>
                <a:spcPts val="600"/>
              </a:spcBef>
              <a:spcAft>
                <a:spcPts val="1800"/>
              </a:spcAft>
              <a:buFont typeface="Wingdings" panose="05000000000000000000" pitchFamily="2" charset="2"/>
              <a:buChar char="q"/>
            </a:pP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Various “stressors” (physical, emotional, fever, hypoglycemia, or hypotension) trigger release of corticotropin-releasing hormone </a:t>
            </a: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(CRH)</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from the </a:t>
            </a:r>
            <a:r>
              <a:rPr lang="en-US" sz="2200"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hypothalamus.</a:t>
            </a:r>
            <a:endPar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342900" indent="-342900">
              <a:spcBef>
                <a:spcPts val="600"/>
              </a:spcBef>
              <a:spcAft>
                <a:spcPts val="1800"/>
              </a:spcAft>
              <a:buFont typeface="Wingdings" panose="05000000000000000000" pitchFamily="2" charset="2"/>
              <a:buChar char="q"/>
            </a:pP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CRH induces release of adrenocorticotropic hormone </a:t>
            </a: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(ACTH) </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from the </a:t>
            </a:r>
            <a:r>
              <a:rPr lang="en-US" sz="2200"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anterior pituitary</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which in turn stimulates the adrenal gland to produce and release </a:t>
            </a:r>
            <a:r>
              <a:rPr lang="en-US" sz="2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cortisol. </a:t>
            </a:r>
          </a:p>
          <a:p>
            <a:pPr marL="342900" indent="-342900">
              <a:spcBef>
                <a:spcPts val="600"/>
              </a:spcBef>
              <a:spcAft>
                <a:spcPts val="1800"/>
              </a:spcAft>
              <a:buFont typeface="Wingdings" panose="05000000000000000000" pitchFamily="2" charset="2"/>
              <a:buChar char="q"/>
            </a:pP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Cortisol initiates diverse </a:t>
            </a:r>
            <a:r>
              <a:rPr lang="en-US" sz="2200"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metabolic</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effects (e.g., mobilization of fuel molecules), which attempt to counteract the stressor.   </a:t>
            </a:r>
            <a:r>
              <a:rPr lang="en-US" sz="2200" i="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Cortisol also </a:t>
            </a:r>
            <a:r>
              <a:rPr lang="en-US" sz="2200" i="1"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directly suppresses</a:t>
            </a:r>
            <a:r>
              <a:rPr lang="en-US" sz="2200" i="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immune system. </a:t>
            </a:r>
          </a:p>
          <a:p>
            <a:pPr marL="342900" indent="-342900">
              <a:spcBef>
                <a:spcPts val="600"/>
              </a:spcBef>
              <a:spcAft>
                <a:spcPts val="1800"/>
              </a:spcAft>
              <a:buFont typeface="Wingdings" panose="05000000000000000000" pitchFamily="2" charset="2"/>
              <a:buChar char="q"/>
            </a:pP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Regulation of the HPA axis is mediated by cortisol-dependent </a:t>
            </a:r>
            <a:r>
              <a:rPr lang="en-US" sz="2200"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negative feedback</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on the hypothalamus and anterior pituitary.   Synthetic </a:t>
            </a:r>
            <a:r>
              <a:rPr lang="en-US" sz="2200"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glucocorticoids</a:t>
            </a:r>
            <a:r>
              <a:rPr lang="en-US" sz="22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(GCs) also cause negative feedback regulation, but this can also lead to adrenal suppression. </a:t>
            </a:r>
          </a:p>
        </p:txBody>
      </p:sp>
      <p:sp>
        <p:nvSpPr>
          <p:cNvPr id="5" name="Rectangle 4">
            <a:extLst>
              <a:ext uri="{FF2B5EF4-FFF2-40B4-BE49-F238E27FC236}">
                <a16:creationId xmlns:a16="http://schemas.microsoft.com/office/drawing/2014/main" id="{AC8EE8F2-7393-4D01-B862-65C5A2AF29B6}"/>
              </a:ext>
            </a:extLst>
          </p:cNvPr>
          <p:cNvSpPr/>
          <p:nvPr/>
        </p:nvSpPr>
        <p:spPr>
          <a:xfrm>
            <a:off x="808035" y="345995"/>
            <a:ext cx="7513928" cy="584775"/>
          </a:xfrm>
          <a:prstGeom prst="rect">
            <a:avLst/>
          </a:prstGeom>
          <a:noFill/>
        </p:spPr>
        <p:txBody>
          <a:bodyPr wrap="square">
            <a:spAutoFit/>
          </a:bodyPr>
          <a:lstStyle/>
          <a:p>
            <a:pPr algn="ctr"/>
            <a:r>
              <a:rPr lang="en-US" sz="3200" b="1" i="0" dirty="0">
                <a:solidFill>
                  <a:srgbClr val="111111"/>
                </a:solidFill>
                <a:effectLst/>
                <a:latin typeface="Tahoma" panose="020B0604030504040204" pitchFamily="34" charset="0"/>
                <a:ea typeface="Tahoma" panose="020B0604030504040204" pitchFamily="34" charset="0"/>
                <a:cs typeface="Tahoma" panose="020B0604030504040204" pitchFamily="34" charset="0"/>
              </a:rPr>
              <a:t>The HPA Axis  </a:t>
            </a:r>
            <a:r>
              <a:rPr lang="en-US" sz="2800" b="1" i="0" dirty="0">
                <a:solidFill>
                  <a:srgbClr val="111111"/>
                </a:solidFill>
                <a:effectLst/>
                <a:latin typeface="Tahoma" panose="020B0604030504040204" pitchFamily="34" charset="0"/>
                <a:ea typeface="Tahoma" panose="020B0604030504040204" pitchFamily="34" charset="0"/>
                <a:cs typeface="Tahoma" panose="020B0604030504040204" pitchFamily="34" charset="0"/>
              </a:rPr>
              <a:t>(Summary)</a:t>
            </a:r>
          </a:p>
        </p:txBody>
      </p:sp>
    </p:spTree>
    <p:extLst>
      <p:ext uri="{BB962C8B-B14F-4D97-AF65-F5344CB8AC3E}">
        <p14:creationId xmlns:p14="http://schemas.microsoft.com/office/powerpoint/2010/main" val="2531809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8EE8F2-7393-4D01-B862-65C5A2AF29B6}"/>
              </a:ext>
            </a:extLst>
          </p:cNvPr>
          <p:cNvSpPr/>
          <p:nvPr/>
        </p:nvSpPr>
        <p:spPr>
          <a:xfrm>
            <a:off x="414445" y="1639083"/>
            <a:ext cx="8315110" cy="4770537"/>
          </a:xfrm>
          <a:prstGeom prst="rect">
            <a:avLst/>
          </a:prstGeom>
          <a:noFill/>
        </p:spPr>
        <p:txBody>
          <a:bodyPr wrap="square">
            <a:spAutoFit/>
          </a:bodyPr>
          <a:lstStyle/>
          <a:p>
            <a:pPr marL="342900" indent="-342900">
              <a:spcBef>
                <a:spcPts val="600"/>
              </a:spcBef>
              <a:spcAft>
                <a:spcPts val="1800"/>
              </a:spcAft>
              <a:buFont typeface="Wingdings" panose="05000000000000000000" pitchFamily="2" charset="2"/>
              <a:buChar char="q"/>
            </a:pPr>
            <a:r>
              <a:rPr lang="en-US" sz="24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Virtually all cells in the body have </a:t>
            </a:r>
            <a:r>
              <a:rPr lang="en-US" sz="2400"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cortisol receptors </a:t>
            </a:r>
            <a:r>
              <a:rPr lang="en-US" sz="24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(glucocorticoid receptor; GR)</a:t>
            </a:r>
          </a:p>
          <a:p>
            <a:pPr marL="342900" indent="-342900">
              <a:spcBef>
                <a:spcPts val="600"/>
              </a:spcBef>
              <a:spcAft>
                <a:spcPts val="1800"/>
              </a:spcAft>
              <a:buFont typeface="Wingdings" panose="05000000000000000000" pitchFamily="2" charset="2"/>
              <a:buChar char="q"/>
            </a:pPr>
            <a:r>
              <a:rPr lang="en-US" sz="24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Cortisol </a:t>
            </a:r>
            <a:r>
              <a:rPr lang="en-US" sz="2400"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suppresses</a:t>
            </a:r>
            <a:r>
              <a:rPr lang="en-US" sz="24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inflammation by inhibiting several pro-inflammatory cytokines produced by some immune cells </a:t>
            </a:r>
            <a:endParaRPr lang="en-US" sz="2400" i="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spcBef>
                <a:spcPts val="600"/>
              </a:spcBef>
              <a:spcAft>
                <a:spcPts val="1800"/>
              </a:spcAft>
              <a:buFont typeface="Wingdings" panose="05000000000000000000" pitchFamily="2" charset="2"/>
              <a:buChar char="q"/>
            </a:pPr>
            <a:r>
              <a:rPr lang="en-US" sz="2400" i="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Chronic stress leads to overproduction of cortisol.  And over time, immune cells may become </a:t>
            </a:r>
            <a:r>
              <a:rPr lang="en-US" sz="2400" i="0" u="sng"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desensitized</a:t>
            </a:r>
            <a:r>
              <a:rPr lang="en-US" sz="2400" i="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to cortisol and express </a:t>
            </a:r>
            <a:r>
              <a:rPr lang="en-US" sz="2400" i="0" u="sng"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fewer</a:t>
            </a:r>
            <a:r>
              <a:rPr lang="en-US" sz="2400" i="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cortisol receptors.  In this way, </a:t>
            </a:r>
            <a:r>
              <a:rPr lang="en-US" sz="24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chronic stress </a:t>
            </a:r>
            <a:r>
              <a:rPr lang="en-US" sz="24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can lead to </a:t>
            </a:r>
            <a:r>
              <a:rPr lang="en-US" sz="2400" b="1" i="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chronic inflammation </a:t>
            </a:r>
            <a:r>
              <a:rPr lang="en-US" sz="2400" i="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because the normal anti-inflammatory effect of cortisol   is diminished.</a:t>
            </a:r>
            <a:endParaRPr lang="en-US" sz="2400" i="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B76BAB2E-4BD0-4FE8-8B9D-383D39CD1B39}"/>
              </a:ext>
            </a:extLst>
          </p:cNvPr>
          <p:cNvSpPr txBox="1"/>
          <p:nvPr/>
        </p:nvSpPr>
        <p:spPr>
          <a:xfrm>
            <a:off x="686916" y="387924"/>
            <a:ext cx="7862528"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Is Cortisol Pro-inflammatory or Anti-inflammatory ?</a:t>
            </a:r>
          </a:p>
        </p:txBody>
      </p:sp>
    </p:spTree>
    <p:extLst>
      <p:ext uri="{BB962C8B-B14F-4D97-AF65-F5344CB8AC3E}">
        <p14:creationId xmlns:p14="http://schemas.microsoft.com/office/powerpoint/2010/main" val="46208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B099798-96D1-44BE-85E3-34CDF7E0C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41" y="2194511"/>
            <a:ext cx="6650182" cy="43778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28495CA-315E-44F5-B905-B79FA891D1DC}"/>
              </a:ext>
            </a:extLst>
          </p:cNvPr>
          <p:cNvSpPr/>
          <p:nvPr/>
        </p:nvSpPr>
        <p:spPr>
          <a:xfrm>
            <a:off x="1841462" y="352752"/>
            <a:ext cx="5797936" cy="584775"/>
          </a:xfrm>
          <a:prstGeom prst="rect">
            <a:avLst/>
          </a:prstGeom>
          <a:noFill/>
        </p:spPr>
        <p:txBody>
          <a:bodyPr wrap="square">
            <a:spAutoFit/>
          </a:bodyPr>
          <a:lstStyle/>
          <a:p>
            <a:r>
              <a:rPr lang="en-US" sz="3200" b="1" i="0" dirty="0">
                <a:solidFill>
                  <a:srgbClr val="111111"/>
                </a:solidFill>
                <a:effectLst/>
                <a:latin typeface="Tahoma" panose="020B0604030504040204" pitchFamily="34" charset="0"/>
                <a:ea typeface="Tahoma" panose="020B0604030504040204" pitchFamily="34" charset="0"/>
                <a:cs typeface="Tahoma" panose="020B0604030504040204" pitchFamily="34" charset="0"/>
              </a:rPr>
              <a:t>Microbiota-Gut-Brain Axis</a:t>
            </a:r>
          </a:p>
        </p:txBody>
      </p:sp>
      <p:sp>
        <p:nvSpPr>
          <p:cNvPr id="2" name="Rectangle 1">
            <a:extLst>
              <a:ext uri="{FF2B5EF4-FFF2-40B4-BE49-F238E27FC236}">
                <a16:creationId xmlns:a16="http://schemas.microsoft.com/office/drawing/2014/main" id="{EE4BA497-17CC-4489-942C-3A62E90BA22B}"/>
              </a:ext>
            </a:extLst>
          </p:cNvPr>
          <p:cNvSpPr/>
          <p:nvPr/>
        </p:nvSpPr>
        <p:spPr>
          <a:xfrm>
            <a:off x="361507" y="910958"/>
            <a:ext cx="8420986" cy="1200329"/>
          </a:xfrm>
          <a:prstGeom prst="rect">
            <a:avLst/>
          </a:prstGeom>
        </p:spPr>
        <p:txBody>
          <a:bodyPr wrap="square">
            <a:spAutoFit/>
          </a:bodyPr>
          <a:lstStyle/>
          <a:p>
            <a:pPr marL="285750" indent="-285750">
              <a:buFont typeface="Wingdings" panose="05000000000000000000" pitchFamily="2" charset="2"/>
              <a:buChar char="q"/>
            </a:pP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Stress increases </a:t>
            </a:r>
            <a:r>
              <a:rPr lang="en-US" u="sng"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norepinephrine</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levels, which can stimulate the proliferation of enteric pathogens.  Additionally, the ANS is another pathway through which the CNS influences enteric microbiota.  Parasympathetic and </a:t>
            </a:r>
            <a:r>
              <a:rPr lang="en-US"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vagal outputs </a:t>
            </a:r>
            <a:r>
              <a:rPr lang="en-US"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to the intestine and stomach are altered after acute stress stimulation. </a:t>
            </a:r>
          </a:p>
        </p:txBody>
      </p:sp>
    </p:spTree>
    <p:extLst>
      <p:ext uri="{BB962C8B-B14F-4D97-AF65-F5344CB8AC3E}">
        <p14:creationId xmlns:p14="http://schemas.microsoft.com/office/powerpoint/2010/main" val="787498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7102-2EE2-44C4-A57E-197F42892DEA}"/>
              </a:ext>
            </a:extLst>
          </p:cNvPr>
          <p:cNvSpPr>
            <a:spLocks noGrp="1"/>
          </p:cNvSpPr>
          <p:nvPr>
            <p:ph type="ctrTitle"/>
          </p:nvPr>
        </p:nvSpPr>
        <p:spPr>
          <a:xfrm>
            <a:off x="1282094" y="225337"/>
            <a:ext cx="6579811" cy="653468"/>
          </a:xfrm>
        </p:spPr>
        <p:txBody>
          <a:bodyPr>
            <a:normAutofit/>
          </a:bodyPr>
          <a:lstStyle/>
          <a:p>
            <a:r>
              <a:rPr lang="en-US" sz="3200" dirty="0"/>
              <a:t>Microbiota-Gut-Brain Axis</a:t>
            </a:r>
          </a:p>
        </p:txBody>
      </p:sp>
      <p:pic>
        <p:nvPicPr>
          <p:cNvPr id="2050" name="Picture 2" descr="Bacterial Peptidoglycans from Microbiota in Neurodevelopment and Behavior:  Trends in Molecular Medicine">
            <a:extLst>
              <a:ext uri="{FF2B5EF4-FFF2-40B4-BE49-F238E27FC236}">
                <a16:creationId xmlns:a16="http://schemas.microsoft.com/office/drawing/2014/main" id="{73A8DE6D-18FF-4E21-AC98-3B92E79CC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309" y="1019097"/>
            <a:ext cx="4171790" cy="55555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4A59300-39EF-4E8F-A67D-01DD43664E2D}"/>
              </a:ext>
            </a:extLst>
          </p:cNvPr>
          <p:cNvSpPr/>
          <p:nvPr/>
        </p:nvSpPr>
        <p:spPr>
          <a:xfrm>
            <a:off x="431400" y="6129959"/>
            <a:ext cx="4076098" cy="400110"/>
          </a:xfrm>
          <a:prstGeom prst="rect">
            <a:avLst/>
          </a:prstGeom>
        </p:spPr>
        <p:txBody>
          <a:bodyPr wrap="square">
            <a:spAutoFit/>
          </a:bodyPr>
          <a:lstStyle/>
          <a:p>
            <a:r>
              <a:rPr lang="en-US" sz="1000" b="1" dirty="0">
                <a:latin typeface="Tahoma" panose="020B0604030504040204" pitchFamily="34" charset="0"/>
                <a:ea typeface="Tahoma" panose="020B0604030504040204" pitchFamily="34" charset="0"/>
                <a:cs typeface="Tahoma" panose="020B0604030504040204" pitchFamily="34" charset="0"/>
                <a:hlinkClick r:id="rId3"/>
              </a:rPr>
              <a:t>https://www.sciencedirect.com/science/article/abs/pii/S1471491420301325</a:t>
            </a:r>
            <a:r>
              <a:rPr lang="en-US" sz="1000" b="1" dirty="0">
                <a:latin typeface="Tahoma" panose="020B0604030504040204" pitchFamily="34" charset="0"/>
                <a:ea typeface="Tahoma" panose="020B0604030504040204" pitchFamily="34" charset="0"/>
                <a:cs typeface="Tahoma" panose="020B0604030504040204" pitchFamily="34" charset="0"/>
              </a:rPr>
              <a:t> </a:t>
            </a:r>
            <a:endParaRPr lang="en-US" sz="1000" b="1" i="0" dirty="0">
              <a:effectLst/>
              <a:latin typeface="Tahoma" panose="020B0604030504040204" pitchFamily="34" charset="0"/>
              <a:ea typeface="Tahoma" panose="020B0604030504040204" pitchFamily="34" charset="0"/>
              <a:cs typeface="Tahoma" panose="020B0604030504040204" pitchFamily="34" charset="0"/>
            </a:endParaRPr>
          </a:p>
        </p:txBody>
      </p:sp>
      <p:sp>
        <p:nvSpPr>
          <p:cNvPr id="7" name="Rectangle 6">
            <a:extLst>
              <a:ext uri="{FF2B5EF4-FFF2-40B4-BE49-F238E27FC236}">
                <a16:creationId xmlns:a16="http://schemas.microsoft.com/office/drawing/2014/main" id="{23574F84-C3EE-4943-9D45-6B60F009624D}"/>
              </a:ext>
            </a:extLst>
          </p:cNvPr>
          <p:cNvSpPr/>
          <p:nvPr/>
        </p:nvSpPr>
        <p:spPr>
          <a:xfrm>
            <a:off x="208701" y="1172537"/>
            <a:ext cx="4322858" cy="5386090"/>
          </a:xfrm>
          <a:prstGeom prst="rect">
            <a:avLst/>
          </a:prstGeom>
        </p:spPr>
        <p:txBody>
          <a:bodyPr wrap="square">
            <a:spAutoFit/>
          </a:bodyPr>
          <a:lstStyle/>
          <a:p>
            <a:pPr marL="342900" indent="-342900">
              <a:buFont typeface="Wingdings" panose="05000000000000000000" pitchFamily="2" charset="2"/>
              <a:buChar char="q"/>
            </a:pPr>
            <a:r>
              <a:rPr lang="en-US" sz="2200" dirty="0">
                <a:latin typeface="Tahoma" panose="020B0604030504040204" pitchFamily="34" charset="0"/>
                <a:ea typeface="Tahoma" panose="020B0604030504040204" pitchFamily="34" charset="0"/>
                <a:cs typeface="Tahoma" panose="020B0604030504040204" pitchFamily="34" charset="0"/>
              </a:rPr>
              <a:t>Recent research demonstrate as an important role for gut microbiota in the regulation  of brain development and behavior. </a:t>
            </a:r>
          </a:p>
          <a:p>
            <a:pPr marL="342900" indent="-342900">
              <a:buFont typeface="Wingdings" panose="05000000000000000000" pitchFamily="2" charset="2"/>
              <a:buChar char="q"/>
            </a:pPr>
            <a:endParaRPr lang="en-US" sz="22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q"/>
            </a:pPr>
            <a:r>
              <a:rPr lang="en-US" sz="2200" dirty="0">
                <a:latin typeface="Tahoma" panose="020B0604030504040204" pitchFamily="34" charset="0"/>
                <a:ea typeface="Tahoma" panose="020B0604030504040204" pitchFamily="34" charset="0"/>
                <a:cs typeface="Tahoma" panose="020B0604030504040204" pitchFamily="34" charset="0"/>
              </a:rPr>
              <a:t>Host pattern-recognition receptors </a:t>
            </a:r>
            <a:r>
              <a:rPr lang="en-US" sz="2200" b="1" dirty="0">
                <a:latin typeface="Tahoma" panose="020B0604030504040204" pitchFamily="34" charset="0"/>
                <a:ea typeface="Tahoma" panose="020B0604030504040204" pitchFamily="34" charset="0"/>
                <a:cs typeface="Tahoma" panose="020B0604030504040204" pitchFamily="34" charset="0"/>
              </a:rPr>
              <a:t>(PRRs) </a:t>
            </a:r>
            <a:r>
              <a:rPr lang="en-US" sz="2200" dirty="0">
                <a:latin typeface="Tahoma" panose="020B0604030504040204" pitchFamily="34" charset="0"/>
                <a:ea typeface="Tahoma" panose="020B0604030504040204" pitchFamily="34" charset="0"/>
                <a:cs typeface="Tahoma" panose="020B0604030504040204" pitchFamily="34" charset="0"/>
              </a:rPr>
              <a:t>that recognize conserved microbe surface molecules (peptidoglycans, etc.) have emerged as key regulators of gut microbiota–brain interactions.</a:t>
            </a:r>
          </a:p>
          <a:p>
            <a:pPr marL="342900" indent="-342900">
              <a:buFont typeface="Wingdings" panose="05000000000000000000" pitchFamily="2" charset="2"/>
              <a:buChar char="q"/>
            </a:pPr>
            <a:endParaRPr lang="en-US"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q"/>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Oval 3">
            <a:extLst>
              <a:ext uri="{FF2B5EF4-FFF2-40B4-BE49-F238E27FC236}">
                <a16:creationId xmlns:a16="http://schemas.microsoft.com/office/drawing/2014/main" id="{A12BFB6A-718F-47A7-BB9A-8B59D9B1ACB4}"/>
              </a:ext>
            </a:extLst>
          </p:cNvPr>
          <p:cNvSpPr/>
          <p:nvPr/>
        </p:nvSpPr>
        <p:spPr>
          <a:xfrm>
            <a:off x="6257925" y="2835729"/>
            <a:ext cx="583474" cy="470262"/>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15208B6-3647-4F70-A38F-4CB31159BFBD}"/>
              </a:ext>
            </a:extLst>
          </p:cNvPr>
          <p:cNvCxnSpPr>
            <a:cxnSpLocks/>
          </p:cNvCxnSpPr>
          <p:nvPr/>
        </p:nvCxnSpPr>
        <p:spPr>
          <a:xfrm flipH="1">
            <a:off x="7149705" y="4526826"/>
            <a:ext cx="228356" cy="3135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C6ED09B-F79C-44B5-9B02-486FB3C365B5}"/>
              </a:ext>
            </a:extLst>
          </p:cNvPr>
          <p:cNvSpPr/>
          <p:nvPr/>
        </p:nvSpPr>
        <p:spPr>
          <a:xfrm>
            <a:off x="8474478" y="1667930"/>
            <a:ext cx="516238" cy="4702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HPA axis</a:t>
            </a:r>
          </a:p>
        </p:txBody>
      </p:sp>
      <p:sp>
        <p:nvSpPr>
          <p:cNvPr id="9" name="Rectangle 8">
            <a:extLst>
              <a:ext uri="{FF2B5EF4-FFF2-40B4-BE49-F238E27FC236}">
                <a16:creationId xmlns:a16="http://schemas.microsoft.com/office/drawing/2014/main" id="{A06BD00D-8700-48C5-B408-3AA3F92C9A55}"/>
              </a:ext>
            </a:extLst>
          </p:cNvPr>
          <p:cNvSpPr/>
          <p:nvPr/>
        </p:nvSpPr>
        <p:spPr>
          <a:xfrm>
            <a:off x="8020918" y="3177455"/>
            <a:ext cx="805716" cy="2125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(cortisol)</a:t>
            </a:r>
          </a:p>
        </p:txBody>
      </p:sp>
      <p:sp>
        <p:nvSpPr>
          <p:cNvPr id="10" name="Rectangle 9">
            <a:extLst>
              <a:ext uri="{FF2B5EF4-FFF2-40B4-BE49-F238E27FC236}">
                <a16:creationId xmlns:a16="http://schemas.microsoft.com/office/drawing/2014/main" id="{7FE61EB4-B308-415B-9982-B722AE7A9DAE}"/>
              </a:ext>
            </a:extLst>
          </p:cNvPr>
          <p:cNvSpPr/>
          <p:nvPr/>
        </p:nvSpPr>
        <p:spPr>
          <a:xfrm>
            <a:off x="5683369" y="6129959"/>
            <a:ext cx="1936631" cy="18511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commensal gut microbes</a:t>
            </a:r>
          </a:p>
        </p:txBody>
      </p:sp>
    </p:spTree>
    <p:extLst>
      <p:ext uri="{BB962C8B-B14F-4D97-AF65-F5344CB8AC3E}">
        <p14:creationId xmlns:p14="http://schemas.microsoft.com/office/powerpoint/2010/main" val="1264091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7102-2EE2-44C4-A57E-197F42892DEA}"/>
              </a:ext>
            </a:extLst>
          </p:cNvPr>
          <p:cNvSpPr>
            <a:spLocks noGrp="1"/>
          </p:cNvSpPr>
          <p:nvPr>
            <p:ph type="ctrTitle"/>
          </p:nvPr>
        </p:nvSpPr>
        <p:spPr>
          <a:xfrm>
            <a:off x="1261021" y="296732"/>
            <a:ext cx="6579811" cy="650855"/>
          </a:xfrm>
        </p:spPr>
        <p:txBody>
          <a:bodyPr>
            <a:normAutofit/>
          </a:bodyPr>
          <a:lstStyle/>
          <a:p>
            <a:r>
              <a:rPr lang="en-US" sz="3200" dirty="0"/>
              <a:t>Microbiota-Gut-Brain Axis</a:t>
            </a:r>
          </a:p>
        </p:txBody>
      </p:sp>
      <p:sp>
        <p:nvSpPr>
          <p:cNvPr id="3" name="Rectangle 2"/>
          <p:cNvSpPr/>
          <p:nvPr/>
        </p:nvSpPr>
        <p:spPr>
          <a:xfrm>
            <a:off x="274011" y="1266726"/>
            <a:ext cx="8595977" cy="5062924"/>
          </a:xfrm>
          <a:prstGeom prst="rect">
            <a:avLst/>
          </a:prstGeom>
        </p:spPr>
        <p:txBody>
          <a:bodyPr wrap="square">
            <a:spAutoFit/>
          </a:bodyPr>
          <a:lstStyle/>
          <a:p>
            <a:pPr marL="285750" indent="-285750">
              <a:spcAft>
                <a:spcPts val="1800"/>
              </a:spcAft>
              <a:buFont typeface="Wingdings" panose="05000000000000000000" pitchFamily="2" charset="2"/>
              <a:buChar char="q"/>
            </a:pP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Studies on “germ-free” (GF) animals demonstrate that microbiota influence stress reactivity and stress/anxiety-like behavior, AND regulate the </a:t>
            </a:r>
            <a:r>
              <a:rPr lang="en-US" sz="2200" b="1" u="sng" dirty="0">
                <a:solidFill>
                  <a:srgbClr val="3E3D40"/>
                </a:solidFill>
                <a:latin typeface="Tahoma" panose="020B0604030504040204" pitchFamily="34" charset="0"/>
                <a:ea typeface="Tahoma" panose="020B0604030504040204" pitchFamily="34" charset="0"/>
                <a:cs typeface="Tahoma" panose="020B0604030504040204" pitchFamily="34" charset="0"/>
              </a:rPr>
              <a:t>set point</a:t>
            </a:r>
            <a:r>
              <a:rPr lang="en-US" sz="2200" b="1" dirty="0">
                <a:solidFill>
                  <a:srgbClr val="3E3D40"/>
                </a:solidFill>
                <a:latin typeface="Tahoma" panose="020B0604030504040204" pitchFamily="34" charset="0"/>
                <a:ea typeface="Tahoma" panose="020B0604030504040204" pitchFamily="34" charset="0"/>
                <a:cs typeface="Tahoma" panose="020B0604030504040204" pitchFamily="34" charset="0"/>
              </a:rPr>
              <a:t> for HPA activity </a:t>
            </a: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(sensitive !).  GF animals exhibit </a:t>
            </a:r>
            <a:r>
              <a:rPr lang="en-US" sz="2200" u="sng" dirty="0">
                <a:solidFill>
                  <a:srgbClr val="3E3D40"/>
                </a:solidFill>
                <a:latin typeface="Tahoma" panose="020B0604030504040204" pitchFamily="34" charset="0"/>
                <a:ea typeface="Tahoma" panose="020B0604030504040204" pitchFamily="34" charset="0"/>
                <a:cs typeface="Tahoma" panose="020B0604030504040204" pitchFamily="34" charset="0"/>
              </a:rPr>
              <a:t>lower</a:t>
            </a: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 overall anxiety but, when stressed, exhibit an </a:t>
            </a:r>
            <a:r>
              <a:rPr lang="en-US" sz="2200" u="sng" dirty="0">
                <a:solidFill>
                  <a:srgbClr val="3E3D40"/>
                </a:solidFill>
                <a:latin typeface="Tahoma" panose="020B0604030504040204" pitchFamily="34" charset="0"/>
                <a:ea typeface="Tahoma" panose="020B0604030504040204" pitchFamily="34" charset="0"/>
                <a:cs typeface="Tahoma" panose="020B0604030504040204" pitchFamily="34" charset="0"/>
              </a:rPr>
              <a:t>increased</a:t>
            </a: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 stress response with highly elevated levels of </a:t>
            </a:r>
            <a:r>
              <a:rPr lang="en-US" sz="2200" b="1" dirty="0">
                <a:solidFill>
                  <a:srgbClr val="3E3D40"/>
                </a:solidFill>
                <a:latin typeface="Tahoma" panose="020B0604030504040204" pitchFamily="34" charset="0"/>
                <a:ea typeface="Tahoma" panose="020B0604030504040204" pitchFamily="34" charset="0"/>
                <a:cs typeface="Tahoma" panose="020B0604030504040204" pitchFamily="34" charset="0"/>
              </a:rPr>
              <a:t>ACTH and cortisol (and CRP)</a:t>
            </a:r>
          </a:p>
          <a:p>
            <a:pPr marL="285750" indent="-285750">
              <a:spcAft>
                <a:spcPts val="600"/>
              </a:spcAft>
              <a:buFont typeface="Wingdings" panose="05000000000000000000" pitchFamily="2" charset="2"/>
              <a:buChar char="q"/>
            </a:pPr>
            <a:r>
              <a:rPr lang="en-US" sz="2200" b="1" dirty="0">
                <a:solidFill>
                  <a:srgbClr val="3E3D40"/>
                </a:solidFill>
                <a:latin typeface="Tahoma" panose="020B0604030504040204" pitchFamily="34" charset="0"/>
                <a:ea typeface="Tahoma" panose="020B0604030504040204" pitchFamily="34" charset="0"/>
                <a:cs typeface="Tahoma" panose="020B0604030504040204" pitchFamily="34" charset="0"/>
              </a:rPr>
              <a:t>Both neural (</a:t>
            </a:r>
            <a:r>
              <a:rPr lang="en-US" sz="2200" b="1" dirty="0" err="1">
                <a:solidFill>
                  <a:srgbClr val="3E3D40"/>
                </a:solidFill>
                <a:latin typeface="Tahoma" panose="020B0604030504040204" pitchFamily="34" charset="0"/>
                <a:ea typeface="Tahoma" panose="020B0604030504040204" pitchFamily="34" charset="0"/>
                <a:cs typeface="Tahoma" panose="020B0604030504040204" pitchFamily="34" charset="0"/>
              </a:rPr>
              <a:t>vagus</a:t>
            </a:r>
            <a:r>
              <a:rPr lang="en-US" sz="2200" b="1" dirty="0">
                <a:solidFill>
                  <a:srgbClr val="3E3D40"/>
                </a:solidFill>
                <a:latin typeface="Tahoma" panose="020B0604030504040204" pitchFamily="34" charset="0"/>
                <a:ea typeface="Tahoma" panose="020B0604030504040204" pitchFamily="34" charset="0"/>
                <a:cs typeface="Tahoma" panose="020B0604030504040204" pitchFamily="34" charset="0"/>
              </a:rPr>
              <a:t>) and hormonal (HPA axis) </a:t>
            </a: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lines of communication combine to enable brain to influence activities of diverse intestinal immune cells including epithelial cells, enteric neurons, smooth muscle cells, and enterochromaffin cells (produce epinephrine &amp; norepinephrine).  These cells, in turn,  are under the influence of the </a:t>
            </a:r>
            <a:r>
              <a:rPr lang="en-US" sz="2200" b="1" u="sng" dirty="0">
                <a:solidFill>
                  <a:srgbClr val="3E3D40"/>
                </a:solidFill>
                <a:latin typeface="Tahoma" panose="020B0604030504040204" pitchFamily="34" charset="0"/>
                <a:ea typeface="Tahoma" panose="020B0604030504040204" pitchFamily="34" charset="0"/>
                <a:cs typeface="Tahoma" panose="020B0604030504040204" pitchFamily="34" charset="0"/>
              </a:rPr>
              <a:t>gut microbiota</a:t>
            </a: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 which impacts the brain–gut axis not only </a:t>
            </a:r>
            <a:r>
              <a:rPr lang="en-US" sz="2200" u="sng" dirty="0">
                <a:solidFill>
                  <a:srgbClr val="3E3D40"/>
                </a:solidFill>
                <a:latin typeface="Tahoma" panose="020B0604030504040204" pitchFamily="34" charset="0"/>
                <a:ea typeface="Tahoma" panose="020B0604030504040204" pitchFamily="34" charset="0"/>
                <a:cs typeface="Tahoma" panose="020B0604030504040204" pitchFamily="34" charset="0"/>
              </a:rPr>
              <a:t>locally</a:t>
            </a: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 with intestinal cells, but also by </a:t>
            </a:r>
            <a:r>
              <a:rPr lang="en-US" sz="2200" i="1" u="sng" dirty="0">
                <a:solidFill>
                  <a:srgbClr val="3E3D40"/>
                </a:solidFill>
                <a:latin typeface="Tahoma" panose="020B0604030504040204" pitchFamily="34" charset="0"/>
                <a:ea typeface="Tahoma" panose="020B0604030504040204" pitchFamily="34" charset="0"/>
                <a:cs typeface="Tahoma" panose="020B0604030504040204" pitchFamily="34" charset="0"/>
              </a:rPr>
              <a:t>directly influencing</a:t>
            </a:r>
            <a:r>
              <a:rPr lang="en-US" sz="2200" i="1" dirty="0">
                <a:solidFill>
                  <a:srgbClr val="3E3D40"/>
                </a:solidFill>
                <a:latin typeface="Tahoma" panose="020B0604030504040204" pitchFamily="34" charset="0"/>
                <a:ea typeface="Tahoma" panose="020B0604030504040204" pitchFamily="34" charset="0"/>
                <a:cs typeface="Tahoma" panose="020B0604030504040204" pitchFamily="34" charset="0"/>
              </a:rPr>
              <a:t> </a:t>
            </a:r>
            <a:r>
              <a:rPr lang="en-US" sz="2200" dirty="0">
                <a:solidFill>
                  <a:srgbClr val="3E3D40"/>
                </a:solidFill>
                <a:latin typeface="Tahoma" panose="020B0604030504040204" pitchFamily="34" charset="0"/>
                <a:ea typeface="Tahoma" panose="020B0604030504040204" pitchFamily="34" charset="0"/>
                <a:cs typeface="Tahoma" panose="020B0604030504040204" pitchFamily="34" charset="0"/>
              </a:rPr>
              <a:t>neuroendocrine and metabolic systems. </a:t>
            </a:r>
          </a:p>
        </p:txBody>
      </p:sp>
    </p:spTree>
    <p:extLst>
      <p:ext uri="{BB962C8B-B14F-4D97-AF65-F5344CB8AC3E}">
        <p14:creationId xmlns:p14="http://schemas.microsoft.com/office/powerpoint/2010/main" val="1951502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0160E2-99AC-4E81-9718-6E18CB979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493" y="1476205"/>
            <a:ext cx="6853093" cy="49887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32C652A-B537-4576-A8A0-E0F8031F673D}"/>
              </a:ext>
            </a:extLst>
          </p:cNvPr>
          <p:cNvSpPr/>
          <p:nvPr/>
        </p:nvSpPr>
        <p:spPr>
          <a:xfrm>
            <a:off x="822032" y="317459"/>
            <a:ext cx="7777021" cy="1015663"/>
          </a:xfrm>
          <a:prstGeom prst="rect">
            <a:avLst/>
          </a:prstGeom>
        </p:spPr>
        <p:txBody>
          <a:bodyPr wrap="square">
            <a:spAutoFit/>
          </a:bodyPr>
          <a:lstStyle/>
          <a:p>
            <a:r>
              <a:rPr lang="en-US" sz="3000" b="1" dirty="0">
                <a:latin typeface="Tahoma" panose="020B0604030504040204" pitchFamily="34" charset="0"/>
                <a:ea typeface="Tahoma" panose="020B0604030504040204" pitchFamily="34" charset="0"/>
                <a:cs typeface="Tahoma" panose="020B0604030504040204" pitchFamily="34" charset="0"/>
              </a:rPr>
              <a:t>Various Microbiomes Living Within and On a Healthy Human</a:t>
            </a:r>
          </a:p>
        </p:txBody>
      </p:sp>
    </p:spTree>
    <p:extLst>
      <p:ext uri="{BB962C8B-B14F-4D97-AF65-F5344CB8AC3E}">
        <p14:creationId xmlns:p14="http://schemas.microsoft.com/office/powerpoint/2010/main" val="3334211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152A9-66AE-4CD1-A1DB-E8093ACD302E}"/>
              </a:ext>
            </a:extLst>
          </p:cNvPr>
          <p:cNvSpPr/>
          <p:nvPr/>
        </p:nvSpPr>
        <p:spPr>
          <a:xfrm>
            <a:off x="219973" y="1645635"/>
            <a:ext cx="4403518" cy="4493538"/>
          </a:xfrm>
          <a:prstGeom prst="rect">
            <a:avLst/>
          </a:prstGeom>
        </p:spPr>
        <p:txBody>
          <a:bodyPr wrap="square">
            <a:spAutoFit/>
          </a:bodyPr>
          <a:lstStyle/>
          <a:p>
            <a:pPr marL="341313" indent="-341313">
              <a:buFont typeface="Wingdings" panose="05000000000000000000" pitchFamily="2" charset="2"/>
              <a:buChar char="q"/>
            </a:pPr>
            <a:r>
              <a:rPr lang="en-US" sz="2200" dirty="0">
                <a:solidFill>
                  <a:srgbClr val="222222"/>
                </a:solidFill>
                <a:latin typeface="Tahoma" panose="020B0604030504040204" pitchFamily="34" charset="0"/>
                <a:ea typeface="Tahoma" panose="020B0604030504040204" pitchFamily="34" charset="0"/>
                <a:cs typeface="Tahoma" panose="020B0604030504040204" pitchFamily="34" charset="0"/>
              </a:rPr>
              <a:t>Two-way communication between the gut microbiota and the central nervous system (CNS) is mediated by several direct and indirect pathways of the gut–brain axis.</a:t>
            </a:r>
          </a:p>
          <a:p>
            <a:pPr marL="341313" indent="-341313">
              <a:buFont typeface="Wingdings" panose="05000000000000000000" pitchFamily="2" charset="2"/>
              <a:buChar char="q"/>
            </a:pPr>
            <a:endParaRPr lang="en-US" sz="2200" dirty="0">
              <a:solidFill>
                <a:srgbClr val="222222"/>
              </a:solidFill>
              <a:latin typeface="Tahoma" panose="020B0604030504040204" pitchFamily="34" charset="0"/>
              <a:ea typeface="Tahoma" panose="020B0604030504040204" pitchFamily="34" charset="0"/>
              <a:cs typeface="Tahoma" panose="020B0604030504040204" pitchFamily="34" charset="0"/>
            </a:endParaRPr>
          </a:p>
          <a:p>
            <a:pPr marL="341313" indent="-341313">
              <a:buFont typeface="Wingdings" panose="05000000000000000000" pitchFamily="2" charset="2"/>
              <a:buChar char="q"/>
            </a:pPr>
            <a:r>
              <a:rPr lang="en-US" sz="2200" dirty="0">
                <a:solidFill>
                  <a:srgbClr val="212121"/>
                </a:solidFill>
                <a:latin typeface="Tahoma" panose="020B0604030504040204" pitchFamily="34" charset="0"/>
                <a:ea typeface="Tahoma" panose="020B0604030504040204" pitchFamily="34" charset="0"/>
                <a:cs typeface="Tahoma" panose="020B0604030504040204" pitchFamily="34" charset="0"/>
              </a:rPr>
              <a:t>Microbiota affects the expression of </a:t>
            </a:r>
            <a:r>
              <a:rPr lang="en-US" sz="2200" u="sng" dirty="0">
                <a:solidFill>
                  <a:srgbClr val="212121"/>
                </a:solidFill>
                <a:latin typeface="Tahoma" panose="020B0604030504040204" pitchFamily="34" charset="0"/>
                <a:ea typeface="Tahoma" panose="020B0604030504040204" pitchFamily="34" charset="0"/>
                <a:cs typeface="Tahoma" panose="020B0604030504040204" pitchFamily="34" charset="0"/>
              </a:rPr>
              <a:t>genes</a:t>
            </a:r>
            <a:r>
              <a:rPr lang="en-US" sz="2200" dirty="0">
                <a:solidFill>
                  <a:srgbClr val="212121"/>
                </a:solidFill>
                <a:latin typeface="Tahoma" panose="020B0604030504040204" pitchFamily="34" charset="0"/>
                <a:ea typeface="Tahoma" panose="020B0604030504040204" pitchFamily="34" charset="0"/>
                <a:cs typeface="Tahoma" panose="020B0604030504040204" pitchFamily="34" charset="0"/>
              </a:rPr>
              <a:t> involved  in HPA axis regulation and local metabolism  of glucocorticoids in chronic psychosocial stress </a:t>
            </a:r>
            <a:r>
              <a:rPr lang="en-US" sz="2200" i="1" dirty="0">
                <a:solidFill>
                  <a:srgbClr val="212121"/>
                </a:solidFill>
                <a:latin typeface="Tahoma" panose="020B0604030504040204" pitchFamily="34" charset="0"/>
                <a:ea typeface="Tahoma" panose="020B0604030504040204" pitchFamily="34" charset="0"/>
                <a:cs typeface="Tahoma" panose="020B0604030504040204" pitchFamily="34" charset="0"/>
              </a:rPr>
              <a:t>(COVID lockdowns ?)</a:t>
            </a: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11" name="Title 1">
            <a:extLst>
              <a:ext uri="{FF2B5EF4-FFF2-40B4-BE49-F238E27FC236}">
                <a16:creationId xmlns:a16="http://schemas.microsoft.com/office/drawing/2014/main" id="{FB14BEEE-96E0-4D9C-80BC-224A74279557}"/>
              </a:ext>
            </a:extLst>
          </p:cNvPr>
          <p:cNvSpPr>
            <a:spLocks noGrp="1"/>
          </p:cNvSpPr>
          <p:nvPr>
            <p:ph type="ctrTitle"/>
          </p:nvPr>
        </p:nvSpPr>
        <p:spPr>
          <a:xfrm>
            <a:off x="349659" y="438135"/>
            <a:ext cx="4547200" cy="1004307"/>
          </a:xfrm>
        </p:spPr>
        <p:txBody>
          <a:bodyPr>
            <a:noAutofit/>
          </a:bodyPr>
          <a:lstStyle/>
          <a:p>
            <a:r>
              <a:rPr lang="en-US" sz="3200" dirty="0"/>
              <a:t>Microbiota-Gut-Brain Axis</a:t>
            </a:r>
          </a:p>
        </p:txBody>
      </p:sp>
      <p:grpSp>
        <p:nvGrpSpPr>
          <p:cNvPr id="2" name="Group 1">
            <a:extLst>
              <a:ext uri="{FF2B5EF4-FFF2-40B4-BE49-F238E27FC236}">
                <a16:creationId xmlns:a16="http://schemas.microsoft.com/office/drawing/2014/main" id="{5A875B8E-F582-439A-A5A8-C8B1B60E46A1}"/>
              </a:ext>
            </a:extLst>
          </p:cNvPr>
          <p:cNvGrpSpPr/>
          <p:nvPr/>
        </p:nvGrpSpPr>
        <p:grpSpPr>
          <a:xfrm>
            <a:off x="4802118" y="304126"/>
            <a:ext cx="3966754" cy="6342108"/>
            <a:chOff x="4802118" y="304126"/>
            <a:chExt cx="3966754" cy="6342108"/>
          </a:xfrm>
        </p:grpSpPr>
        <p:pic>
          <p:nvPicPr>
            <p:cNvPr id="9218" name="Picture 2" descr="figure1">
              <a:extLst>
                <a:ext uri="{FF2B5EF4-FFF2-40B4-BE49-F238E27FC236}">
                  <a16:creationId xmlns:a16="http://schemas.microsoft.com/office/drawing/2014/main" id="{A711B445-EE0B-4A47-81B7-D5C527BE1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118" y="304126"/>
              <a:ext cx="3966754" cy="63421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F1A1981E-8524-497B-8255-1F02B1DF7492}"/>
                </a:ext>
              </a:extLst>
            </p:cNvPr>
            <p:cNvCxnSpPr>
              <a:cxnSpLocks/>
            </p:cNvCxnSpPr>
            <p:nvPr/>
          </p:nvCxnSpPr>
          <p:spPr>
            <a:xfrm flipH="1">
              <a:off x="7993414" y="730724"/>
              <a:ext cx="191588" cy="3483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6FF123-2364-4DCA-B9A5-BF34725D9FED}"/>
                </a:ext>
              </a:extLst>
            </p:cNvPr>
            <p:cNvCxnSpPr>
              <a:cxnSpLocks/>
            </p:cNvCxnSpPr>
            <p:nvPr/>
          </p:nvCxnSpPr>
          <p:spPr>
            <a:xfrm flipH="1">
              <a:off x="6985193" y="3657692"/>
              <a:ext cx="191588" cy="3483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1764AB-07D9-482B-B220-B77CF881356E}"/>
                </a:ext>
              </a:extLst>
            </p:cNvPr>
            <p:cNvCxnSpPr>
              <a:cxnSpLocks/>
            </p:cNvCxnSpPr>
            <p:nvPr/>
          </p:nvCxnSpPr>
          <p:spPr>
            <a:xfrm flipH="1">
              <a:off x="5438894" y="4200927"/>
              <a:ext cx="191588" cy="3483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5602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B14BEEE-96E0-4D9C-80BC-224A74279557}"/>
              </a:ext>
            </a:extLst>
          </p:cNvPr>
          <p:cNvSpPr>
            <a:spLocks noGrp="1"/>
          </p:cNvSpPr>
          <p:nvPr>
            <p:ph type="ctrTitle"/>
          </p:nvPr>
        </p:nvSpPr>
        <p:spPr>
          <a:xfrm>
            <a:off x="1740392" y="203203"/>
            <a:ext cx="5755576" cy="643974"/>
          </a:xfrm>
        </p:spPr>
        <p:txBody>
          <a:bodyPr>
            <a:normAutofit/>
          </a:bodyPr>
          <a:lstStyle/>
          <a:p>
            <a:r>
              <a:rPr lang="en-US" sz="3200" dirty="0"/>
              <a:t>Microbiota-Gut-Brain Axis</a:t>
            </a:r>
          </a:p>
        </p:txBody>
      </p:sp>
      <p:pic>
        <p:nvPicPr>
          <p:cNvPr id="1026" name="Picture 2">
            <a:extLst>
              <a:ext uri="{FF2B5EF4-FFF2-40B4-BE49-F238E27FC236}">
                <a16:creationId xmlns:a16="http://schemas.microsoft.com/office/drawing/2014/main" id="{1B634306-42EE-4431-B16A-784A32E87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527" y="1003726"/>
            <a:ext cx="7208983" cy="56139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FC5DC06-8950-484E-BEB5-1C68D5B9D750}"/>
              </a:ext>
            </a:extLst>
          </p:cNvPr>
          <p:cNvSpPr/>
          <p:nvPr/>
        </p:nvSpPr>
        <p:spPr>
          <a:xfrm>
            <a:off x="1039096" y="6353160"/>
            <a:ext cx="5638800" cy="400110"/>
          </a:xfrm>
          <a:prstGeom prst="rect">
            <a:avLst/>
          </a:prstGeom>
        </p:spPr>
        <p:txBody>
          <a:bodyPr wrap="square">
            <a:spAutoFit/>
          </a:bodyPr>
          <a:lstStyle/>
          <a:p>
            <a:r>
              <a:rPr lang="en-US" sz="1000" b="1" dirty="0">
                <a:latin typeface="Tahoma" panose="020B0604030504040204" pitchFamily="34" charset="0"/>
                <a:ea typeface="Tahoma" panose="020B0604030504040204" pitchFamily="34" charset="0"/>
                <a:cs typeface="Tahoma" panose="020B0604030504040204" pitchFamily="34" charset="0"/>
                <a:hlinkClick r:id="rId3"/>
              </a:rPr>
              <a:t>https://medium.com/@The_Plastics/mind-altering-microorganisms-713790e070c5</a:t>
            </a:r>
            <a:endParaRPr lang="en-US" sz="1000" b="1" dirty="0">
              <a:latin typeface="Tahoma" panose="020B0604030504040204" pitchFamily="34" charset="0"/>
              <a:ea typeface="Tahoma" panose="020B0604030504040204" pitchFamily="34" charset="0"/>
              <a:cs typeface="Tahoma" panose="020B0604030504040204" pitchFamily="34" charset="0"/>
            </a:endParaRPr>
          </a:p>
          <a:p>
            <a:endParaRPr lang="en-US" sz="1000" b="1" dirty="0">
              <a:latin typeface="Tahoma" panose="020B0604030504040204" pitchFamily="34" charset="0"/>
              <a:ea typeface="Tahoma" panose="020B0604030504040204" pitchFamily="34" charset="0"/>
              <a:cs typeface="Tahoma" panose="020B0604030504040204" pitchFamily="34" charset="0"/>
            </a:endParaRPr>
          </a:p>
        </p:txBody>
      </p:sp>
      <p:sp>
        <p:nvSpPr>
          <p:cNvPr id="3" name="Oval 2">
            <a:extLst>
              <a:ext uri="{FF2B5EF4-FFF2-40B4-BE49-F238E27FC236}">
                <a16:creationId xmlns:a16="http://schemas.microsoft.com/office/drawing/2014/main" id="{1C90413A-1894-4369-B80B-29B46EE64223}"/>
              </a:ext>
            </a:extLst>
          </p:cNvPr>
          <p:cNvSpPr/>
          <p:nvPr/>
        </p:nvSpPr>
        <p:spPr>
          <a:xfrm>
            <a:off x="779605" y="1694872"/>
            <a:ext cx="959342" cy="60007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44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
                <a:lumOff val="95000"/>
              </a:schemeClr>
            </a:gs>
            <a:gs pos="71000">
              <a:schemeClr val="accent4">
                <a:lumMod val="45000"/>
                <a:lumOff val="55000"/>
              </a:schemeClr>
            </a:gs>
            <a:gs pos="86000">
              <a:schemeClr val="accent4">
                <a:lumMod val="45000"/>
                <a:lumOff val="55000"/>
              </a:schemeClr>
            </a:gs>
            <a:gs pos="77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E302-EA99-4B21-B5BA-381BF559F659}"/>
              </a:ext>
            </a:extLst>
          </p:cNvPr>
          <p:cNvSpPr>
            <a:spLocks noGrp="1"/>
          </p:cNvSpPr>
          <p:nvPr>
            <p:ph type="ctrTitle"/>
          </p:nvPr>
        </p:nvSpPr>
        <p:spPr>
          <a:xfrm>
            <a:off x="848833" y="382608"/>
            <a:ext cx="7467600" cy="694186"/>
          </a:xfrm>
        </p:spPr>
        <p:txBody>
          <a:bodyPr/>
          <a:lstStyle/>
          <a:p>
            <a:r>
              <a:rPr lang="en-US" dirty="0">
                <a:solidFill>
                  <a:schemeClr val="tx2">
                    <a:lumMod val="50000"/>
                  </a:schemeClr>
                </a:solidFill>
              </a:rPr>
              <a:t>THANK YOU !</a:t>
            </a:r>
            <a:endParaRPr lang="en-US" i="1" dirty="0">
              <a:solidFill>
                <a:schemeClr val="tx2">
                  <a:lumMod val="50000"/>
                </a:schemeClr>
              </a:solidFill>
            </a:endParaRPr>
          </a:p>
        </p:txBody>
      </p:sp>
      <p:sp>
        <p:nvSpPr>
          <p:cNvPr id="3" name="TextBox 2">
            <a:extLst>
              <a:ext uri="{FF2B5EF4-FFF2-40B4-BE49-F238E27FC236}">
                <a16:creationId xmlns:a16="http://schemas.microsoft.com/office/drawing/2014/main" id="{34FCE09B-58CF-4770-8FFB-E5F455EC1D8D}"/>
              </a:ext>
            </a:extLst>
          </p:cNvPr>
          <p:cNvSpPr txBox="1"/>
          <p:nvPr/>
        </p:nvSpPr>
        <p:spPr>
          <a:xfrm>
            <a:off x="424257" y="1271409"/>
            <a:ext cx="8516543" cy="3046988"/>
          </a:xfrm>
          <a:prstGeom prst="rect">
            <a:avLst/>
          </a:prstGeom>
          <a:noFill/>
        </p:spPr>
        <p:txBody>
          <a:bodyPr wrap="square" rtlCol="0">
            <a:spAutoFit/>
          </a:bodyPr>
          <a:lstStyle/>
          <a:p>
            <a:pPr marL="341313" indent="-341313">
              <a:spcBef>
                <a:spcPts val="600"/>
              </a:spcBef>
              <a:spcAft>
                <a:spcPts val="1200"/>
              </a:spcAft>
              <a:buFont typeface="Wingdings" panose="05000000000000000000" pitchFamily="2" charset="2"/>
              <a:buChar char="ü"/>
            </a:pPr>
            <a:r>
              <a:rPr lang="en-US" sz="2200" b="1" dirty="0">
                <a:latin typeface="Tahoma" panose="020B0604030504040204" pitchFamily="34" charset="0"/>
                <a:ea typeface="Tahoma" panose="020B0604030504040204" pitchFamily="34" charset="0"/>
                <a:cs typeface="Tahoma" panose="020B0604030504040204" pitchFamily="34" charset="0"/>
              </a:rPr>
              <a:t>INBRE (</a:t>
            </a:r>
            <a:r>
              <a:rPr lang="en-US" sz="2200" b="1" dirty="0" err="1">
                <a:latin typeface="Tahoma" panose="020B0604030504040204" pitchFamily="34" charset="0"/>
                <a:ea typeface="Tahoma" panose="020B0604030504040204" pitchFamily="34" charset="0"/>
                <a:cs typeface="Tahoma" panose="020B0604030504040204" pitchFamily="34" charset="0"/>
              </a:rPr>
              <a:t>IDeA</a:t>
            </a:r>
            <a:r>
              <a:rPr lang="en-US" sz="2200" b="1" dirty="0">
                <a:latin typeface="Tahoma" panose="020B0604030504040204" pitchFamily="34" charset="0"/>
                <a:ea typeface="Tahoma" panose="020B0604030504040204" pitchFamily="34" charset="0"/>
                <a:cs typeface="Tahoma" panose="020B0604030504040204" pitchFamily="34" charset="0"/>
              </a:rPr>
              <a:t> Network of Biomedical Research Excellence) </a:t>
            </a:r>
          </a:p>
          <a:p>
            <a:pPr marL="341313" indent="-341313">
              <a:spcBef>
                <a:spcPts val="600"/>
              </a:spcBef>
              <a:spcAft>
                <a:spcPts val="1200"/>
              </a:spcAft>
              <a:buFont typeface="Wingdings" panose="05000000000000000000" pitchFamily="2" charset="2"/>
              <a:buChar char="ü"/>
            </a:pPr>
            <a:r>
              <a:rPr lang="en-US" sz="2200" b="1" dirty="0">
                <a:latin typeface="Tahoma" panose="020B0604030504040204" pitchFamily="34" charset="0"/>
                <a:ea typeface="Tahoma" panose="020B0604030504040204" pitchFamily="34" charset="0"/>
                <a:cs typeface="Tahoma" panose="020B0604030504040204" pitchFamily="34" charset="0"/>
              </a:rPr>
              <a:t>Nevada Bioinformatics Center (NBC) at UNR</a:t>
            </a:r>
          </a:p>
          <a:p>
            <a:pPr marL="341313" indent="-341313">
              <a:spcBef>
                <a:spcPts val="600"/>
              </a:spcBef>
              <a:spcAft>
                <a:spcPts val="1200"/>
              </a:spcAft>
              <a:buFont typeface="Wingdings" panose="05000000000000000000" pitchFamily="2" charset="2"/>
              <a:buChar char="ü"/>
            </a:pPr>
            <a:r>
              <a:rPr lang="en-US" sz="2200" b="1" dirty="0">
                <a:latin typeface="Tahoma" panose="020B0604030504040204" pitchFamily="34" charset="0"/>
                <a:ea typeface="Tahoma" panose="020B0604030504040204" pitchFamily="34" charset="0"/>
                <a:cs typeface="Tahoma" panose="020B0604030504040204" pitchFamily="34" charset="0"/>
              </a:rPr>
              <a:t>Great Basin College</a:t>
            </a:r>
          </a:p>
          <a:p>
            <a:pPr marL="341313" indent="-341313">
              <a:spcBef>
                <a:spcPts val="600"/>
              </a:spcBef>
              <a:spcAft>
                <a:spcPts val="1200"/>
              </a:spcAft>
              <a:buFont typeface="Wingdings" panose="05000000000000000000" pitchFamily="2" charset="2"/>
              <a:buChar char="ü"/>
            </a:pPr>
            <a:r>
              <a:rPr lang="en-US" sz="2200" b="1" dirty="0">
                <a:latin typeface="Tahoma" panose="020B0604030504040204" pitchFamily="34" charset="0"/>
                <a:ea typeface="Tahoma" panose="020B0604030504040204" pitchFamily="34" charset="0"/>
                <a:cs typeface="Tahoma" panose="020B0604030504040204" pitchFamily="34" charset="0"/>
              </a:rPr>
              <a:t>Dr. </a:t>
            </a:r>
            <a:r>
              <a:rPr lang="en-US" sz="2200" b="1" dirty="0" err="1">
                <a:latin typeface="Tahoma" panose="020B0604030504040204" pitchFamily="34" charset="0"/>
                <a:ea typeface="Tahoma" panose="020B0604030504040204" pitchFamily="34" charset="0"/>
                <a:cs typeface="Tahoma" panose="020B0604030504040204" pitchFamily="34" charset="0"/>
              </a:rPr>
              <a:t>Juli</a:t>
            </a:r>
            <a:r>
              <a:rPr lang="en-US" sz="2200" b="1" dirty="0">
                <a:latin typeface="Tahoma" panose="020B0604030504040204" pitchFamily="34" charset="0"/>
                <a:ea typeface="Tahoma" panose="020B0604030504040204" pitchFamily="34" charset="0"/>
                <a:cs typeface="Tahoma" panose="020B0604030504040204" pitchFamily="34" charset="0"/>
              </a:rPr>
              <a:t> </a:t>
            </a:r>
            <a:r>
              <a:rPr lang="en-US" sz="2200" b="1" dirty="0" err="1">
                <a:latin typeface="Tahoma" panose="020B0604030504040204" pitchFamily="34" charset="0"/>
                <a:ea typeface="Tahoma" panose="020B0604030504040204" pitchFamily="34" charset="0"/>
                <a:cs typeface="Tahoma" panose="020B0604030504040204" pitchFamily="34" charset="0"/>
              </a:rPr>
              <a:t>Petereit</a:t>
            </a:r>
            <a:r>
              <a:rPr lang="en-US" sz="2200" b="1" dirty="0">
                <a:latin typeface="Tahoma" panose="020B0604030504040204" pitchFamily="34" charset="0"/>
                <a:ea typeface="Tahoma" panose="020B0604030504040204" pitchFamily="34" charset="0"/>
                <a:cs typeface="Tahoma" panose="020B0604030504040204" pitchFamily="34" charset="0"/>
              </a:rPr>
              <a:t> (Director NCB)</a:t>
            </a:r>
          </a:p>
          <a:p>
            <a:pPr marL="341313" indent="-341313">
              <a:spcBef>
                <a:spcPts val="600"/>
              </a:spcBef>
              <a:spcAft>
                <a:spcPts val="1200"/>
              </a:spcAft>
              <a:buFont typeface="Wingdings" panose="05000000000000000000" pitchFamily="2" charset="2"/>
              <a:buChar char="ü"/>
            </a:pPr>
            <a:r>
              <a:rPr lang="en-US" sz="2200" b="1" dirty="0">
                <a:latin typeface="Tahoma" panose="020B0604030504040204" pitchFamily="34" charset="0"/>
                <a:ea typeface="Tahoma" panose="020B0604030504040204" pitchFamily="34" charset="0"/>
                <a:cs typeface="Tahoma" panose="020B0604030504040204" pitchFamily="34" charset="0"/>
              </a:rPr>
              <a:t>Drs. Tin Nguyen, Lucas Bishop, and Hans Vasquez-Gross </a:t>
            </a:r>
          </a:p>
        </p:txBody>
      </p:sp>
      <p:pic>
        <p:nvPicPr>
          <p:cNvPr id="1028" name="Picture 4">
            <a:extLst>
              <a:ext uri="{FF2B5EF4-FFF2-40B4-BE49-F238E27FC236}">
                <a16:creationId xmlns:a16="http://schemas.microsoft.com/office/drawing/2014/main" id="{C64E3976-D92F-4C58-88D9-C05714465D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9352" y="4503776"/>
            <a:ext cx="3720685" cy="209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354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9973" y="337367"/>
            <a:ext cx="3290507" cy="470802"/>
          </a:xfrm>
          <a:prstGeom prst="rect">
            <a:avLst/>
          </a:prstGeom>
        </p:spPr>
        <p:txBody>
          <a:bodyPr vert="horz" wrap="square" lIns="0" tIns="9049" rIns="0" bIns="0" rtlCol="0" anchor="ctr">
            <a:spAutoFit/>
          </a:bodyPr>
          <a:lstStyle/>
          <a:p>
            <a:pPr marL="9525">
              <a:lnSpc>
                <a:spcPct val="100000"/>
              </a:lnSpc>
              <a:spcBef>
                <a:spcPts val="71"/>
              </a:spcBef>
            </a:pPr>
            <a:r>
              <a:rPr sz="3000" spc="-4" dirty="0">
                <a:latin typeface="Tahoma" panose="020B0604030504040204" pitchFamily="34" charset="0"/>
                <a:ea typeface="Tahoma" panose="020B0604030504040204" pitchFamily="34" charset="0"/>
                <a:cs typeface="Tahoma" panose="020B0604030504040204" pitchFamily="34" charset="0"/>
              </a:rPr>
              <a:t>A</a:t>
            </a:r>
            <a:r>
              <a:rPr sz="3000" spc="-34" dirty="0">
                <a:latin typeface="Tahoma" panose="020B0604030504040204" pitchFamily="34" charset="0"/>
                <a:ea typeface="Tahoma" panose="020B0604030504040204" pitchFamily="34" charset="0"/>
                <a:cs typeface="Tahoma" panose="020B0604030504040204" pitchFamily="34" charset="0"/>
              </a:rPr>
              <a:t> </a:t>
            </a:r>
            <a:r>
              <a:rPr lang="en-US" sz="3000" spc="-34" dirty="0"/>
              <a:t>S</a:t>
            </a:r>
            <a:r>
              <a:rPr sz="3000" dirty="0">
                <a:latin typeface="Tahoma" panose="020B0604030504040204" pitchFamily="34" charset="0"/>
                <a:ea typeface="Tahoma" panose="020B0604030504040204" pitchFamily="34" charset="0"/>
                <a:cs typeface="Tahoma" panose="020B0604030504040204" pitchFamily="34" charset="0"/>
              </a:rPr>
              <a:t>hort</a:t>
            </a:r>
            <a:r>
              <a:rPr sz="3000" spc="-56" dirty="0">
                <a:latin typeface="Tahoma" panose="020B0604030504040204" pitchFamily="34" charset="0"/>
                <a:ea typeface="Tahoma" panose="020B0604030504040204" pitchFamily="34" charset="0"/>
                <a:cs typeface="Tahoma" panose="020B0604030504040204" pitchFamily="34" charset="0"/>
              </a:rPr>
              <a:t> </a:t>
            </a:r>
            <a:r>
              <a:rPr lang="en-US" sz="3000" spc="-56" dirty="0"/>
              <a:t>S</a:t>
            </a:r>
            <a:r>
              <a:rPr sz="3000" dirty="0">
                <a:latin typeface="Tahoma" panose="020B0604030504040204" pitchFamily="34" charset="0"/>
                <a:ea typeface="Tahoma" panose="020B0604030504040204" pitchFamily="34" charset="0"/>
                <a:cs typeface="Tahoma" panose="020B0604030504040204" pitchFamily="34" charset="0"/>
              </a:rPr>
              <a:t>tory</a:t>
            </a:r>
            <a:r>
              <a:rPr lang="en-US" sz="3000" dirty="0">
                <a:latin typeface="Tahoma" panose="020B0604030504040204" pitchFamily="34" charset="0"/>
                <a:ea typeface="Tahoma" panose="020B0604030504040204" pitchFamily="34" charset="0"/>
                <a:cs typeface="Tahoma" panose="020B0604030504040204" pitchFamily="34" charset="0"/>
              </a:rPr>
              <a:t>... </a:t>
            </a:r>
            <a:endParaRPr sz="3000"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txBox="1"/>
          <p:nvPr/>
        </p:nvSpPr>
        <p:spPr>
          <a:xfrm>
            <a:off x="592710" y="891184"/>
            <a:ext cx="8062913" cy="625171"/>
          </a:xfrm>
          <a:prstGeom prst="rect">
            <a:avLst/>
          </a:prstGeom>
        </p:spPr>
        <p:txBody>
          <a:bodyPr vert="horz" wrap="square" lIns="0" tIns="9525" rIns="0" bIns="0" rtlCol="0">
            <a:spAutoFit/>
          </a:bodyPr>
          <a:lstStyle/>
          <a:p>
            <a:pPr marL="9049">
              <a:spcBef>
                <a:spcPts val="75"/>
              </a:spcBef>
              <a:tabLst>
                <a:tab pos="266700" algn="l"/>
                <a:tab pos="267176" algn="l"/>
              </a:tabLst>
            </a:pPr>
            <a:r>
              <a:rPr lang="en-US" sz="2000" b="1" i="1" spc="-4"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sz="2000" b="1" i="1" spc="-4" dirty="0">
                <a:latin typeface="Tahoma" panose="020B0604030504040204" pitchFamily="34" charset="0"/>
                <a:ea typeface="Tahoma" panose="020B0604030504040204" pitchFamily="34" charset="0"/>
                <a:cs typeface="Tahoma" panose="020B0604030504040204" pitchFamily="34" charset="0"/>
              </a:rPr>
              <a:t>One</a:t>
            </a:r>
            <a:r>
              <a:rPr sz="2000" b="1" i="1" spc="-8" dirty="0">
                <a:latin typeface="Tahoma" panose="020B0604030504040204" pitchFamily="34" charset="0"/>
                <a:ea typeface="Tahoma" panose="020B0604030504040204" pitchFamily="34" charset="0"/>
                <a:cs typeface="Tahoma" panose="020B0604030504040204" pitchFamily="34" charset="0"/>
              </a:rPr>
              <a:t> </a:t>
            </a:r>
            <a:r>
              <a:rPr sz="2000" b="1" i="1" spc="-15" dirty="0">
                <a:latin typeface="Tahoma" panose="020B0604030504040204" pitchFamily="34" charset="0"/>
                <a:ea typeface="Tahoma" panose="020B0604030504040204" pitchFamily="34" charset="0"/>
                <a:cs typeface="Tahoma" panose="020B0604030504040204" pitchFamily="34" charset="0"/>
              </a:rPr>
              <a:t>day</a:t>
            </a:r>
            <a:r>
              <a:rPr sz="2000" b="1" i="1" spc="-4" dirty="0">
                <a:latin typeface="Tahoma" panose="020B0604030504040204" pitchFamily="34" charset="0"/>
                <a:ea typeface="Tahoma" panose="020B0604030504040204" pitchFamily="34" charset="0"/>
                <a:cs typeface="Tahoma" panose="020B0604030504040204" pitchFamily="34" charset="0"/>
              </a:rPr>
              <a:t> </a:t>
            </a:r>
            <a:r>
              <a:rPr lang="en-US" sz="2000" b="1" i="1" spc="-4" dirty="0">
                <a:latin typeface="Tahoma" panose="020B0604030504040204" pitchFamily="34" charset="0"/>
                <a:ea typeface="Tahoma" panose="020B0604030504040204" pitchFamily="34" charset="0"/>
                <a:cs typeface="Tahoma" panose="020B0604030504040204" pitchFamily="34" charset="0"/>
              </a:rPr>
              <a:t>some key </a:t>
            </a:r>
            <a:r>
              <a:rPr sz="2000" b="1" i="1" spc="-4" dirty="0">
                <a:latin typeface="Tahoma" panose="020B0604030504040204" pitchFamily="34" charset="0"/>
                <a:ea typeface="Tahoma" panose="020B0604030504040204" pitchFamily="34" charset="0"/>
                <a:cs typeface="Tahoma" panose="020B0604030504040204" pitchFamily="34" charset="0"/>
              </a:rPr>
              <a:t>body</a:t>
            </a:r>
            <a:r>
              <a:rPr sz="2000" b="1" i="1" spc="-11" dirty="0">
                <a:latin typeface="Tahoma" panose="020B0604030504040204" pitchFamily="34" charset="0"/>
                <a:ea typeface="Tahoma" panose="020B0604030504040204" pitchFamily="34" charset="0"/>
                <a:cs typeface="Tahoma" panose="020B0604030504040204" pitchFamily="34" charset="0"/>
              </a:rPr>
              <a:t> </a:t>
            </a:r>
            <a:r>
              <a:rPr sz="2000" b="1" i="1" spc="-4" dirty="0">
                <a:latin typeface="Tahoma" panose="020B0604030504040204" pitchFamily="34" charset="0"/>
                <a:ea typeface="Tahoma" panose="020B0604030504040204" pitchFamily="34" charset="0"/>
                <a:cs typeface="Tahoma" panose="020B0604030504040204" pitchFamily="34" charset="0"/>
              </a:rPr>
              <a:t>parts</a:t>
            </a:r>
            <a:r>
              <a:rPr sz="2000" b="1" i="1" spc="-23" dirty="0">
                <a:latin typeface="Tahoma" panose="020B0604030504040204" pitchFamily="34" charset="0"/>
                <a:ea typeface="Tahoma" panose="020B0604030504040204" pitchFamily="34" charset="0"/>
                <a:cs typeface="Tahoma" panose="020B0604030504040204" pitchFamily="34" charset="0"/>
              </a:rPr>
              <a:t> </a:t>
            </a:r>
            <a:r>
              <a:rPr sz="2000" b="1" i="1" spc="-11" dirty="0">
                <a:latin typeface="Tahoma" panose="020B0604030504040204" pitchFamily="34" charset="0"/>
                <a:ea typeface="Tahoma" panose="020B0604030504040204" pitchFamily="34" charset="0"/>
                <a:cs typeface="Tahoma" panose="020B0604030504040204" pitchFamily="34" charset="0"/>
              </a:rPr>
              <a:t>were</a:t>
            </a:r>
            <a:r>
              <a:rPr sz="2000" b="1" i="1" spc="-4" dirty="0">
                <a:latin typeface="Tahoma" panose="020B0604030504040204" pitchFamily="34" charset="0"/>
                <a:ea typeface="Tahoma" panose="020B0604030504040204" pitchFamily="34" charset="0"/>
                <a:cs typeface="Tahoma" panose="020B0604030504040204" pitchFamily="34" charset="0"/>
              </a:rPr>
              <a:t> </a:t>
            </a:r>
            <a:r>
              <a:rPr lang="en-US" sz="2000" b="1" i="1" spc="-4" dirty="0">
                <a:latin typeface="Tahoma" panose="020B0604030504040204" pitchFamily="34" charset="0"/>
                <a:ea typeface="Tahoma" panose="020B0604030504040204" pitchFamily="34" charset="0"/>
                <a:cs typeface="Tahoma" panose="020B0604030504040204" pitchFamily="34" charset="0"/>
              </a:rPr>
              <a:t>arguing </a:t>
            </a:r>
            <a:r>
              <a:rPr sz="2000" b="1" i="1" dirty="0">
                <a:latin typeface="Tahoma" panose="020B0604030504040204" pitchFamily="34" charset="0"/>
                <a:ea typeface="Tahoma" panose="020B0604030504040204" pitchFamily="34" charset="0"/>
                <a:cs typeface="Tahoma" panose="020B0604030504040204" pitchFamily="34" charset="0"/>
              </a:rPr>
              <a:t>with</a:t>
            </a:r>
            <a:r>
              <a:rPr sz="2000" b="1" i="1" spc="-23" dirty="0">
                <a:latin typeface="Tahoma" panose="020B0604030504040204" pitchFamily="34" charset="0"/>
                <a:ea typeface="Tahoma" panose="020B0604030504040204" pitchFamily="34" charset="0"/>
                <a:cs typeface="Tahoma" panose="020B0604030504040204" pitchFamily="34" charset="0"/>
              </a:rPr>
              <a:t> </a:t>
            </a:r>
            <a:r>
              <a:rPr sz="2000" b="1" i="1" dirty="0">
                <a:latin typeface="Tahoma" panose="020B0604030504040204" pitchFamily="34" charset="0"/>
                <a:ea typeface="Tahoma" panose="020B0604030504040204" pitchFamily="34" charset="0"/>
                <a:cs typeface="Tahoma" panose="020B0604030504040204" pitchFamily="34" charset="0"/>
              </a:rPr>
              <a:t>each</a:t>
            </a:r>
            <a:r>
              <a:rPr lang="en-US" sz="2000" b="1" i="1" dirty="0">
                <a:latin typeface="Tahoma" panose="020B0604030504040204" pitchFamily="34" charset="0"/>
                <a:ea typeface="Tahoma" panose="020B0604030504040204" pitchFamily="34" charset="0"/>
                <a:cs typeface="Tahoma" panose="020B0604030504040204" pitchFamily="34" charset="0"/>
              </a:rPr>
              <a:t>  				</a:t>
            </a:r>
            <a:r>
              <a:rPr sz="2000" b="1" i="1" spc="-4" dirty="0">
                <a:latin typeface="Tahoma" panose="020B0604030504040204" pitchFamily="34" charset="0"/>
                <a:ea typeface="Tahoma" panose="020B0604030504040204" pitchFamily="34" charset="0"/>
                <a:cs typeface="Tahoma" panose="020B0604030504040204" pitchFamily="34" charset="0"/>
              </a:rPr>
              <a:t>other</a:t>
            </a:r>
            <a:r>
              <a:rPr sz="2000" b="1" i="1" spc="-8" dirty="0">
                <a:latin typeface="Tahoma" panose="020B0604030504040204" pitchFamily="34" charset="0"/>
                <a:ea typeface="Tahoma" panose="020B0604030504040204" pitchFamily="34" charset="0"/>
                <a:cs typeface="Tahoma" panose="020B0604030504040204" pitchFamily="34" charset="0"/>
              </a:rPr>
              <a:t> </a:t>
            </a:r>
            <a:r>
              <a:rPr sz="2000" b="1" i="1" dirty="0">
                <a:latin typeface="Tahoma" panose="020B0604030504040204" pitchFamily="34" charset="0"/>
                <a:ea typeface="Tahoma" panose="020B0604030504040204" pitchFamily="34" charset="0"/>
                <a:cs typeface="Tahoma" panose="020B0604030504040204" pitchFamily="34" charset="0"/>
              </a:rPr>
              <a:t>a</a:t>
            </a:r>
            <a:r>
              <a:rPr lang="en-US" sz="2000" b="1" i="1" dirty="0">
                <a:latin typeface="Tahoma" panose="020B0604030504040204" pitchFamily="34" charset="0"/>
                <a:ea typeface="Tahoma" panose="020B0604030504040204" pitchFamily="34" charset="0"/>
                <a:cs typeface="Tahoma" panose="020B0604030504040204" pitchFamily="34" charset="0"/>
              </a:rPr>
              <a:t>bout </a:t>
            </a:r>
            <a:r>
              <a:rPr sz="2000" b="1" i="1" dirty="0">
                <a:latin typeface="Tahoma" panose="020B0604030504040204" pitchFamily="34" charset="0"/>
                <a:ea typeface="Tahoma" panose="020B0604030504040204" pitchFamily="34" charset="0"/>
                <a:cs typeface="Tahoma" panose="020B0604030504040204" pitchFamily="34" charset="0"/>
              </a:rPr>
              <a:t>who </a:t>
            </a:r>
            <a:r>
              <a:rPr lang="en-US" sz="2000" b="1" i="1" dirty="0">
                <a:latin typeface="Tahoma" panose="020B0604030504040204" pitchFamily="34" charset="0"/>
                <a:ea typeface="Tahoma" panose="020B0604030504040204" pitchFamily="34" charset="0"/>
                <a:cs typeface="Tahoma" panose="020B0604030504040204" pitchFamily="34" charset="0"/>
              </a:rPr>
              <a:t>was </a:t>
            </a:r>
            <a:r>
              <a:rPr lang="en-US" sz="2000" b="1" i="1" u="sng" dirty="0">
                <a:latin typeface="Tahoma" panose="020B0604030504040204" pitchFamily="34" charset="0"/>
                <a:ea typeface="Tahoma" panose="020B0604030504040204" pitchFamily="34" charset="0"/>
                <a:cs typeface="Tahoma" panose="020B0604030504040204" pitchFamily="34" charset="0"/>
              </a:rPr>
              <a:t>most</a:t>
            </a:r>
            <a:r>
              <a:rPr lang="en-US" sz="2000" b="1" i="1" dirty="0">
                <a:latin typeface="Tahoma" panose="020B0604030504040204" pitchFamily="34" charset="0"/>
                <a:ea typeface="Tahoma" panose="020B0604030504040204" pitchFamily="34" charset="0"/>
                <a:cs typeface="Tahoma" panose="020B0604030504040204" pitchFamily="34" charset="0"/>
              </a:rPr>
              <a:t> </a:t>
            </a:r>
            <a:r>
              <a:rPr sz="2000" b="1" i="1" spc="-8" dirty="0">
                <a:latin typeface="Tahoma" panose="020B0604030504040204" pitchFamily="34" charset="0"/>
                <a:ea typeface="Tahoma" panose="020B0604030504040204" pitchFamily="34" charset="0"/>
                <a:cs typeface="Tahoma" panose="020B0604030504040204" pitchFamily="34" charset="0"/>
              </a:rPr>
              <a:t>important</a:t>
            </a:r>
            <a:r>
              <a:rPr lang="en-US" sz="2000" b="1" i="1" spc="-8" dirty="0">
                <a:latin typeface="Tahoma" panose="020B0604030504040204" pitchFamily="34" charset="0"/>
                <a:ea typeface="Tahoma" panose="020B0604030504040204" pitchFamily="34" charset="0"/>
                <a:cs typeface="Tahoma" panose="020B0604030504040204" pitchFamily="34" charset="0"/>
              </a:rPr>
              <a:t>:</a:t>
            </a:r>
            <a:endParaRPr sz="2000" b="1" i="1" dirty="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txBox="1"/>
          <p:nvPr/>
        </p:nvSpPr>
        <p:spPr>
          <a:xfrm>
            <a:off x="314037" y="1686793"/>
            <a:ext cx="8666041" cy="4790414"/>
          </a:xfrm>
          <a:prstGeom prst="rect">
            <a:avLst/>
          </a:prstGeom>
        </p:spPr>
        <p:txBody>
          <a:bodyPr vert="horz" wrap="square" lIns="0" tIns="9525" rIns="0" bIns="0" rtlCol="0">
            <a:spAutoFit/>
          </a:bodyPr>
          <a:lstStyle/>
          <a:p>
            <a:pPr marL="425450" marR="448628" indent="-342900">
              <a:spcBef>
                <a:spcPts val="75"/>
              </a:spcBef>
              <a:spcAft>
                <a:spcPts val="450"/>
              </a:spcAft>
              <a:buFont typeface="Wingdings" panose="05000000000000000000" pitchFamily="2" charset="2"/>
              <a:buChar char="q"/>
            </a:pP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The</a:t>
            </a:r>
            <a:r>
              <a:rPr sz="2200" b="1"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b="1" spc="-11" dirty="0">
                <a:solidFill>
                  <a:srgbClr val="C00000"/>
                </a:solidFill>
                <a:latin typeface="Tahoma" panose="020B0604030504040204" pitchFamily="34" charset="0"/>
                <a:ea typeface="Tahoma" panose="020B0604030504040204" pitchFamily="34" charset="0"/>
                <a:cs typeface="Tahoma" panose="020B0604030504040204" pitchFamily="34" charset="0"/>
              </a:rPr>
              <a:t>brain</a:t>
            </a: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said</a:t>
            </a:r>
            <a:r>
              <a:rPr lang="en-US" sz="2200" spc="-4" dirty="0">
                <a:latin typeface="Tahoma" panose="020B0604030504040204" pitchFamily="34" charset="0"/>
                <a:ea typeface="Tahoma" panose="020B0604030504040204" pitchFamily="34" charset="0"/>
                <a:cs typeface="Tahoma" panose="020B0604030504040204" pitchFamily="34" charset="0"/>
              </a:rPr>
              <a:t>:  “</a:t>
            </a:r>
            <a:r>
              <a:rPr sz="2200" dirty="0">
                <a:latin typeface="Tahoma" panose="020B0604030504040204" pitchFamily="34" charset="0"/>
                <a:ea typeface="Tahoma" panose="020B0604030504040204" pitchFamily="34" charset="0"/>
                <a:cs typeface="Tahoma" panose="020B0604030504040204" pitchFamily="34" charset="0"/>
              </a:rPr>
              <a:t>I</a:t>
            </a:r>
            <a:r>
              <a:rPr lang="en-US" sz="2200" dirty="0">
                <a:latin typeface="Tahoma" panose="020B0604030504040204" pitchFamily="34" charset="0"/>
                <a:ea typeface="Tahoma" panose="020B0604030504040204" pitchFamily="34" charset="0"/>
                <a:cs typeface="Tahoma" panose="020B0604030504040204" pitchFamily="34" charset="0"/>
              </a:rPr>
              <a:t>’m </a:t>
            </a:r>
            <a:r>
              <a:rPr sz="2200" dirty="0">
                <a:latin typeface="Tahoma" panose="020B0604030504040204" pitchFamily="34" charset="0"/>
                <a:ea typeface="Tahoma" panose="020B0604030504040204" pitchFamily="34" charset="0"/>
                <a:cs typeface="Tahoma" panose="020B0604030504040204" pitchFamily="34" charset="0"/>
              </a:rPr>
              <a:t>the</a:t>
            </a:r>
            <a:r>
              <a:rPr sz="2200" spc="-4" dirty="0">
                <a:latin typeface="Tahoma" panose="020B0604030504040204" pitchFamily="34" charset="0"/>
                <a:ea typeface="Tahoma" panose="020B0604030504040204" pitchFamily="34" charset="0"/>
                <a:cs typeface="Tahoma" panose="020B0604030504040204" pitchFamily="34" charset="0"/>
              </a:rPr>
              <a:t> </a:t>
            </a:r>
            <a:r>
              <a:rPr sz="2200" spc="-8" dirty="0">
                <a:latin typeface="Tahoma" panose="020B0604030504040204" pitchFamily="34" charset="0"/>
                <a:ea typeface="Tahoma" panose="020B0604030504040204" pitchFamily="34" charset="0"/>
                <a:cs typeface="Tahoma" panose="020B0604030504040204" pitchFamily="34" charset="0"/>
              </a:rPr>
              <a:t>most</a:t>
            </a:r>
            <a:r>
              <a:rPr sz="2200" spc="-19" dirty="0">
                <a:latin typeface="Tahoma" panose="020B0604030504040204" pitchFamily="34" charset="0"/>
                <a:ea typeface="Tahoma" panose="020B0604030504040204" pitchFamily="34" charset="0"/>
                <a:cs typeface="Tahoma" panose="020B0604030504040204" pitchFamily="34" charset="0"/>
              </a:rPr>
              <a:t> </a:t>
            </a:r>
            <a:r>
              <a:rPr sz="2200" spc="-8" dirty="0">
                <a:latin typeface="Tahoma" panose="020B0604030504040204" pitchFamily="34" charset="0"/>
                <a:ea typeface="Tahoma" panose="020B0604030504040204" pitchFamily="34" charset="0"/>
                <a:cs typeface="Tahoma" panose="020B0604030504040204" pitchFamily="34" charset="0"/>
              </a:rPr>
              <a:t>important</a:t>
            </a:r>
            <a:r>
              <a:rPr lang="en-US" sz="2200" spc="-8" dirty="0">
                <a:latin typeface="Tahoma" panose="020B0604030504040204" pitchFamily="34" charset="0"/>
                <a:ea typeface="Tahoma" panose="020B0604030504040204" pitchFamily="34" charset="0"/>
                <a:cs typeface="Tahoma" panose="020B0604030504040204" pitchFamily="34" charset="0"/>
              </a:rPr>
              <a:t> since </a:t>
            </a:r>
            <a:r>
              <a:rPr sz="2200" dirty="0">
                <a:latin typeface="Tahoma" panose="020B0604030504040204" pitchFamily="34" charset="0"/>
                <a:ea typeface="Tahoma" panose="020B0604030504040204" pitchFamily="34" charset="0"/>
                <a:cs typeface="Tahoma" panose="020B0604030504040204" pitchFamily="34" charset="0"/>
              </a:rPr>
              <a:t>I </a:t>
            </a:r>
            <a:r>
              <a:rPr sz="2200" spc="-11" dirty="0">
                <a:latin typeface="Tahoma" panose="020B0604030504040204" pitchFamily="34" charset="0"/>
                <a:ea typeface="Tahoma" panose="020B0604030504040204" pitchFamily="34" charset="0"/>
                <a:cs typeface="Tahoma" panose="020B0604030504040204" pitchFamily="34" charset="0"/>
              </a:rPr>
              <a:t>control</a:t>
            </a:r>
            <a:r>
              <a:rPr sz="2200" spc="-23" dirty="0">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everything</a:t>
            </a:r>
            <a:r>
              <a:rPr lang="en-US" sz="2200" spc="-4" dirty="0">
                <a:latin typeface="Tahoma" panose="020B0604030504040204" pitchFamily="34" charset="0"/>
                <a:ea typeface="Tahoma" panose="020B0604030504040204" pitchFamily="34" charset="0"/>
                <a:cs typeface="Tahoma" panose="020B0604030504040204" pitchFamily="34" charset="0"/>
              </a:rPr>
              <a:t>”.</a:t>
            </a:r>
            <a:endParaRPr sz="2200" dirty="0">
              <a:latin typeface="Tahoma" panose="020B0604030504040204" pitchFamily="34" charset="0"/>
              <a:ea typeface="Tahoma" panose="020B0604030504040204" pitchFamily="34" charset="0"/>
              <a:cs typeface="Tahoma" panose="020B0604030504040204" pitchFamily="34" charset="0"/>
            </a:endParaRPr>
          </a:p>
          <a:p>
            <a:pPr marL="425450" indent="-342900">
              <a:spcBef>
                <a:spcPts val="431"/>
              </a:spcBef>
              <a:spcAft>
                <a:spcPts val="450"/>
              </a:spcAft>
              <a:buFont typeface="Wingdings" panose="05000000000000000000" pitchFamily="2" charset="2"/>
              <a:buChar char="q"/>
            </a:pP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The</a:t>
            </a:r>
            <a:r>
              <a:rPr sz="2200" b="1" dirty="0">
                <a:solidFill>
                  <a:srgbClr val="C00000"/>
                </a:solidFill>
                <a:latin typeface="Tahoma" panose="020B0604030504040204" pitchFamily="34" charset="0"/>
                <a:ea typeface="Tahoma" panose="020B0604030504040204" pitchFamily="34" charset="0"/>
                <a:cs typeface="Tahoma" panose="020B0604030504040204" pitchFamily="34" charset="0"/>
              </a:rPr>
              <a:t> heart</a:t>
            </a: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said:</a:t>
            </a:r>
            <a:r>
              <a:rPr lang="en-US" sz="2200" spc="-4" dirty="0">
                <a:latin typeface="Tahoma" panose="020B0604030504040204" pitchFamily="34" charset="0"/>
                <a:ea typeface="Tahoma" panose="020B0604030504040204" pitchFamily="34" charset="0"/>
                <a:cs typeface="Tahoma" panose="020B0604030504040204" pitchFamily="34" charset="0"/>
              </a:rPr>
              <a:t>  “</a:t>
            </a:r>
            <a:r>
              <a:rPr sz="2200" dirty="0">
                <a:latin typeface="Tahoma" panose="020B0604030504040204" pitchFamily="34" charset="0"/>
                <a:ea typeface="Tahoma" panose="020B0604030504040204" pitchFamily="34" charset="0"/>
                <a:cs typeface="Tahoma" panose="020B0604030504040204" pitchFamily="34" charset="0"/>
              </a:rPr>
              <a:t>I</a:t>
            </a:r>
            <a:r>
              <a:rPr lang="en-US" sz="2200" dirty="0">
                <a:latin typeface="Tahoma" panose="020B0604030504040204" pitchFamily="34" charset="0"/>
                <a:ea typeface="Tahoma" panose="020B0604030504040204" pitchFamily="34" charset="0"/>
                <a:cs typeface="Tahoma" panose="020B0604030504040204" pitchFamily="34" charset="0"/>
              </a:rPr>
              <a:t>’m</a:t>
            </a:r>
            <a:r>
              <a:rPr sz="2200" spc="-15" dirty="0">
                <a:latin typeface="Tahoma" panose="020B0604030504040204" pitchFamily="34" charset="0"/>
                <a:ea typeface="Tahoma" panose="020B0604030504040204" pitchFamily="34" charset="0"/>
                <a:cs typeface="Tahoma" panose="020B0604030504040204" pitchFamily="34" charset="0"/>
              </a:rPr>
              <a:t> </a:t>
            </a:r>
            <a:r>
              <a:rPr sz="2200" dirty="0">
                <a:latin typeface="Tahoma" panose="020B0604030504040204" pitchFamily="34" charset="0"/>
                <a:ea typeface="Tahoma" panose="020B0604030504040204" pitchFamily="34" charset="0"/>
                <a:cs typeface="Tahoma" panose="020B0604030504040204" pitchFamily="34" charset="0"/>
              </a:rPr>
              <a:t>the </a:t>
            </a:r>
            <a:r>
              <a:rPr sz="2200" spc="-8" dirty="0">
                <a:latin typeface="Tahoma" panose="020B0604030504040204" pitchFamily="34" charset="0"/>
                <a:ea typeface="Tahoma" panose="020B0604030504040204" pitchFamily="34" charset="0"/>
                <a:cs typeface="Tahoma" panose="020B0604030504040204" pitchFamily="34" charset="0"/>
              </a:rPr>
              <a:t>most</a:t>
            </a:r>
            <a:r>
              <a:rPr sz="2200" spc="-19" dirty="0">
                <a:latin typeface="Tahoma" panose="020B0604030504040204" pitchFamily="34" charset="0"/>
                <a:ea typeface="Tahoma" panose="020B0604030504040204" pitchFamily="34" charset="0"/>
                <a:cs typeface="Tahoma" panose="020B0604030504040204" pitchFamily="34" charset="0"/>
              </a:rPr>
              <a:t> </a:t>
            </a:r>
            <a:r>
              <a:rPr sz="2200" spc="-8" dirty="0">
                <a:latin typeface="Tahoma" panose="020B0604030504040204" pitchFamily="34" charset="0"/>
                <a:ea typeface="Tahoma" panose="020B0604030504040204" pitchFamily="34" charset="0"/>
                <a:cs typeface="Tahoma" panose="020B0604030504040204" pitchFamily="34" charset="0"/>
              </a:rPr>
              <a:t>important</a:t>
            </a:r>
            <a:r>
              <a:rPr lang="en-US" sz="2200" spc="-8" dirty="0">
                <a:latin typeface="Tahoma" panose="020B0604030504040204" pitchFamily="34" charset="0"/>
                <a:ea typeface="Tahoma" panose="020B0604030504040204" pitchFamily="34" charset="0"/>
                <a:cs typeface="Tahoma" panose="020B0604030504040204" pitchFamily="34" charset="0"/>
              </a:rPr>
              <a:t> since m</a:t>
            </a:r>
            <a:r>
              <a:rPr sz="2200" spc="-19" dirty="0">
                <a:latin typeface="Tahoma" panose="020B0604030504040204" pitchFamily="34" charset="0"/>
                <a:ea typeface="Tahoma" panose="020B0604030504040204" pitchFamily="34" charset="0"/>
                <a:cs typeface="Tahoma" panose="020B0604030504040204" pitchFamily="34" charset="0"/>
              </a:rPr>
              <a:t>y</a:t>
            </a:r>
            <a:r>
              <a:rPr lang="en-US" sz="2200" spc="-19" dirty="0">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beating</a:t>
            </a:r>
            <a:r>
              <a:rPr sz="2200" spc="-19" dirty="0">
                <a:latin typeface="Tahoma" panose="020B0604030504040204" pitchFamily="34" charset="0"/>
                <a:ea typeface="Tahoma" panose="020B0604030504040204" pitchFamily="34" charset="0"/>
                <a:cs typeface="Tahoma" panose="020B0604030504040204" pitchFamily="34" charset="0"/>
              </a:rPr>
              <a:t> </a:t>
            </a:r>
            <a:r>
              <a:rPr sz="2200" spc="-15" dirty="0">
                <a:latin typeface="Tahoma" panose="020B0604030504040204" pitchFamily="34" charset="0"/>
                <a:ea typeface="Tahoma" panose="020B0604030504040204" pitchFamily="34" charset="0"/>
                <a:cs typeface="Tahoma" panose="020B0604030504040204" pitchFamily="34" charset="0"/>
              </a:rPr>
              <a:t>keeps</a:t>
            </a:r>
            <a:r>
              <a:rPr sz="2200" spc="-8" dirty="0">
                <a:latin typeface="Tahoma" panose="020B0604030504040204" pitchFamily="34" charset="0"/>
                <a:ea typeface="Tahoma" panose="020B0604030504040204" pitchFamily="34" charset="0"/>
                <a:cs typeface="Tahoma" panose="020B0604030504040204" pitchFamily="34" charset="0"/>
              </a:rPr>
              <a:t> </a:t>
            </a:r>
            <a:r>
              <a:rPr sz="2200" dirty="0">
                <a:latin typeface="Tahoma" panose="020B0604030504040204" pitchFamily="34" charset="0"/>
                <a:ea typeface="Tahoma" panose="020B0604030504040204" pitchFamily="34" charset="0"/>
                <a:cs typeface="Tahoma" panose="020B0604030504040204" pitchFamily="34" charset="0"/>
              </a:rPr>
              <a:t>the</a:t>
            </a:r>
            <a:r>
              <a:rPr sz="2200" spc="-19" dirty="0">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body </a:t>
            </a:r>
            <a:r>
              <a:rPr sz="2200" spc="-8" dirty="0">
                <a:latin typeface="Tahoma" panose="020B0604030504040204" pitchFamily="34" charset="0"/>
                <a:ea typeface="Tahoma" panose="020B0604030504040204" pitchFamily="34" charset="0"/>
                <a:cs typeface="Tahoma" panose="020B0604030504040204" pitchFamily="34" charset="0"/>
              </a:rPr>
              <a:t>going</a:t>
            </a:r>
            <a:r>
              <a:rPr lang="en-US" sz="2200" spc="-8" dirty="0">
                <a:latin typeface="Tahoma" panose="020B0604030504040204" pitchFamily="34" charset="0"/>
                <a:ea typeface="Tahoma" panose="020B0604030504040204" pitchFamily="34" charset="0"/>
                <a:cs typeface="Tahoma" panose="020B0604030504040204" pitchFamily="34" charset="0"/>
              </a:rPr>
              <a:t>”.</a:t>
            </a:r>
            <a:endParaRPr sz="2200" dirty="0">
              <a:latin typeface="Tahoma" panose="020B0604030504040204" pitchFamily="34" charset="0"/>
              <a:ea typeface="Tahoma" panose="020B0604030504040204" pitchFamily="34" charset="0"/>
              <a:cs typeface="Tahoma" panose="020B0604030504040204" pitchFamily="34" charset="0"/>
            </a:endParaRPr>
          </a:p>
          <a:p>
            <a:pPr marL="425450" marR="3810" indent="-342900">
              <a:spcBef>
                <a:spcPts val="435"/>
              </a:spcBef>
              <a:spcAft>
                <a:spcPts val="450"/>
              </a:spcAft>
              <a:buFont typeface="Wingdings" panose="05000000000000000000" pitchFamily="2" charset="2"/>
              <a:buChar char="q"/>
            </a:pP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The</a:t>
            </a:r>
            <a:r>
              <a:rPr sz="2200" b="1"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b="1" spc="-8" dirty="0">
                <a:solidFill>
                  <a:srgbClr val="C00000"/>
                </a:solidFill>
                <a:latin typeface="Tahoma" panose="020B0604030504040204" pitchFamily="34" charset="0"/>
                <a:ea typeface="Tahoma" panose="020B0604030504040204" pitchFamily="34" charset="0"/>
                <a:cs typeface="Tahoma" panose="020B0604030504040204" pitchFamily="34" charset="0"/>
              </a:rPr>
              <a:t>liver</a:t>
            </a: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said:</a:t>
            </a:r>
            <a:r>
              <a:rPr lang="en-US" sz="2200" spc="-4" dirty="0">
                <a:latin typeface="Tahoma" panose="020B0604030504040204" pitchFamily="34" charset="0"/>
                <a:ea typeface="Tahoma" panose="020B0604030504040204" pitchFamily="34" charset="0"/>
                <a:cs typeface="Tahoma" panose="020B0604030504040204" pitchFamily="34" charset="0"/>
              </a:rPr>
              <a:t>  “</a:t>
            </a:r>
            <a:r>
              <a:rPr sz="2200" dirty="0">
                <a:latin typeface="Tahoma" panose="020B0604030504040204" pitchFamily="34" charset="0"/>
                <a:ea typeface="Tahoma" panose="020B0604030504040204" pitchFamily="34" charset="0"/>
                <a:cs typeface="Tahoma" panose="020B0604030504040204" pitchFamily="34" charset="0"/>
              </a:rPr>
              <a:t>I</a:t>
            </a:r>
            <a:r>
              <a:rPr lang="en-US" sz="2200" dirty="0">
                <a:latin typeface="Tahoma" panose="020B0604030504040204" pitchFamily="34" charset="0"/>
                <a:ea typeface="Tahoma" panose="020B0604030504040204" pitchFamily="34" charset="0"/>
                <a:cs typeface="Tahoma" panose="020B0604030504040204" pitchFamily="34" charset="0"/>
              </a:rPr>
              <a:t>’m</a:t>
            </a:r>
            <a:r>
              <a:rPr sz="2200" spc="-19" dirty="0">
                <a:latin typeface="Tahoma" panose="020B0604030504040204" pitchFamily="34" charset="0"/>
                <a:ea typeface="Tahoma" panose="020B0604030504040204" pitchFamily="34" charset="0"/>
                <a:cs typeface="Tahoma" panose="020B0604030504040204" pitchFamily="34" charset="0"/>
              </a:rPr>
              <a:t> </a:t>
            </a:r>
            <a:r>
              <a:rPr sz="2200" dirty="0">
                <a:latin typeface="Tahoma" panose="020B0604030504040204" pitchFamily="34" charset="0"/>
                <a:ea typeface="Tahoma" panose="020B0604030504040204" pitchFamily="34" charset="0"/>
                <a:cs typeface="Tahoma" panose="020B0604030504040204" pitchFamily="34" charset="0"/>
              </a:rPr>
              <a:t>the</a:t>
            </a:r>
            <a:r>
              <a:rPr sz="2200" spc="-4" dirty="0">
                <a:latin typeface="Tahoma" panose="020B0604030504040204" pitchFamily="34" charset="0"/>
                <a:ea typeface="Tahoma" panose="020B0604030504040204" pitchFamily="34" charset="0"/>
                <a:cs typeface="Tahoma" panose="020B0604030504040204" pitchFamily="34" charset="0"/>
              </a:rPr>
              <a:t> </a:t>
            </a:r>
            <a:r>
              <a:rPr sz="2200" spc="-8" dirty="0">
                <a:latin typeface="Tahoma" panose="020B0604030504040204" pitchFamily="34" charset="0"/>
                <a:ea typeface="Tahoma" panose="020B0604030504040204" pitchFamily="34" charset="0"/>
                <a:cs typeface="Tahoma" panose="020B0604030504040204" pitchFamily="34" charset="0"/>
              </a:rPr>
              <a:t>most</a:t>
            </a:r>
            <a:r>
              <a:rPr sz="2200" spc="-19" dirty="0">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important</a:t>
            </a:r>
            <a:r>
              <a:rPr lang="en-US" sz="2200" spc="-4" dirty="0">
                <a:latin typeface="Tahoma" panose="020B0604030504040204" pitchFamily="34" charset="0"/>
                <a:ea typeface="Tahoma" panose="020B0604030504040204" pitchFamily="34" charset="0"/>
                <a:cs typeface="Tahoma" panose="020B0604030504040204" pitchFamily="34" charset="0"/>
              </a:rPr>
              <a:t> since </a:t>
            </a:r>
            <a:r>
              <a:rPr lang="en-US" sz="2200" spc="-30" dirty="0">
                <a:latin typeface="Tahoma" panose="020B0604030504040204" pitchFamily="34" charset="0"/>
                <a:ea typeface="Tahoma" panose="020B0604030504040204" pitchFamily="34" charset="0"/>
                <a:cs typeface="Tahoma" panose="020B0604030504040204" pitchFamily="34" charset="0"/>
              </a:rPr>
              <a:t>I play diverse roles in </a:t>
            </a:r>
            <a:r>
              <a:rPr sz="2200" spc="-394" dirty="0">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metabolism,</a:t>
            </a:r>
            <a:r>
              <a:rPr sz="2200" spc="-23" dirty="0">
                <a:latin typeface="Tahoma" panose="020B0604030504040204" pitchFamily="34" charset="0"/>
                <a:ea typeface="Tahoma" panose="020B0604030504040204" pitchFamily="34" charset="0"/>
                <a:cs typeface="Tahoma" panose="020B0604030504040204" pitchFamily="34" charset="0"/>
              </a:rPr>
              <a:t> </a:t>
            </a:r>
            <a:r>
              <a:rPr sz="2200" spc="-11" dirty="0">
                <a:latin typeface="Tahoma" panose="020B0604030504040204" pitchFamily="34" charset="0"/>
                <a:ea typeface="Tahoma" panose="020B0604030504040204" pitchFamily="34" charset="0"/>
                <a:cs typeface="Tahoma" panose="020B0604030504040204" pitchFamily="34" charset="0"/>
              </a:rPr>
              <a:t>excretion,</a:t>
            </a:r>
            <a:r>
              <a:rPr sz="2200" spc="-23" dirty="0">
                <a:latin typeface="Tahoma" panose="020B0604030504040204" pitchFamily="34" charset="0"/>
                <a:ea typeface="Tahoma" panose="020B0604030504040204" pitchFamily="34" charset="0"/>
                <a:cs typeface="Tahoma" panose="020B0604030504040204" pitchFamily="34" charset="0"/>
              </a:rPr>
              <a:t> </a:t>
            </a:r>
            <a:r>
              <a:rPr sz="2200" spc="-11" dirty="0">
                <a:latin typeface="Tahoma" panose="020B0604030504040204" pitchFamily="34" charset="0"/>
                <a:ea typeface="Tahoma" panose="020B0604030504040204" pitchFamily="34" charset="0"/>
                <a:cs typeface="Tahoma" panose="020B0604030504040204" pitchFamily="34" charset="0"/>
              </a:rPr>
              <a:t>detoxication,</a:t>
            </a:r>
            <a:r>
              <a:rPr sz="2200" spc="-15" dirty="0">
                <a:latin typeface="Tahoma" panose="020B0604030504040204" pitchFamily="34" charset="0"/>
                <a:ea typeface="Tahoma" panose="020B0604030504040204" pitchFamily="34" charset="0"/>
                <a:cs typeface="Tahoma" panose="020B0604030504040204" pitchFamily="34" charset="0"/>
              </a:rPr>
              <a:t> </a:t>
            </a:r>
            <a:r>
              <a:rPr lang="en-US" sz="2200" spc="-15" dirty="0">
                <a:latin typeface="Tahoma" panose="020B0604030504040204" pitchFamily="34" charset="0"/>
                <a:ea typeface="Tahoma" panose="020B0604030504040204" pitchFamily="34" charset="0"/>
                <a:cs typeface="Tahoma" panose="020B0604030504040204" pitchFamily="34" charset="0"/>
              </a:rPr>
              <a:t>immune response, </a:t>
            </a:r>
            <a:r>
              <a:rPr sz="2200" spc="-11" dirty="0">
                <a:latin typeface="Tahoma" panose="020B0604030504040204" pitchFamily="34" charset="0"/>
                <a:ea typeface="Tahoma" panose="020B0604030504040204" pitchFamily="34" charset="0"/>
                <a:cs typeface="Tahoma" panose="020B0604030504040204" pitchFamily="34" charset="0"/>
              </a:rPr>
              <a:t>etc</a:t>
            </a:r>
            <a:r>
              <a:rPr lang="en-US" sz="2200" spc="-11" dirty="0">
                <a:latin typeface="Tahoma" panose="020B0604030504040204" pitchFamily="34" charset="0"/>
                <a:ea typeface="Tahoma" panose="020B0604030504040204" pitchFamily="34" charset="0"/>
                <a:cs typeface="Tahoma" panose="020B0604030504040204" pitchFamily="34" charset="0"/>
              </a:rPr>
              <a:t>.”</a:t>
            </a:r>
            <a:endParaRPr sz="2200" dirty="0">
              <a:latin typeface="Tahoma" panose="020B0604030504040204" pitchFamily="34" charset="0"/>
              <a:ea typeface="Tahoma" panose="020B0604030504040204" pitchFamily="34" charset="0"/>
              <a:cs typeface="Tahoma" panose="020B0604030504040204" pitchFamily="34" charset="0"/>
            </a:endParaRPr>
          </a:p>
          <a:p>
            <a:pPr marL="425450" marR="163353" indent="-342900">
              <a:spcBef>
                <a:spcPts val="431"/>
              </a:spcBef>
              <a:spcAft>
                <a:spcPts val="600"/>
              </a:spcAft>
              <a:buFont typeface="Wingdings" panose="05000000000000000000" pitchFamily="2" charset="2"/>
              <a:buChar char="q"/>
            </a:pPr>
            <a:r>
              <a:rPr sz="2200" spc="-4" dirty="0">
                <a:latin typeface="Tahoma" panose="020B0604030504040204" pitchFamily="34" charset="0"/>
                <a:ea typeface="Tahoma" panose="020B0604030504040204" pitchFamily="34" charset="0"/>
                <a:cs typeface="Tahoma" panose="020B0604030504040204" pitchFamily="34" charset="0"/>
              </a:rPr>
              <a:t>Finally</a:t>
            </a:r>
            <a:r>
              <a:rPr lang="en-US" sz="2200" spc="-4" dirty="0">
                <a:latin typeface="Tahoma" panose="020B0604030504040204" pitchFamily="34" charset="0"/>
                <a:ea typeface="Tahoma" panose="020B0604030504040204" pitchFamily="34" charset="0"/>
                <a:cs typeface="Tahoma" panose="020B0604030504040204" pitchFamily="34" charset="0"/>
              </a:rPr>
              <a:t>,</a:t>
            </a:r>
            <a:r>
              <a:rPr sz="2200" spc="8" dirty="0">
                <a:latin typeface="Tahoma" panose="020B0604030504040204" pitchFamily="34" charset="0"/>
                <a:ea typeface="Tahoma" panose="020B0604030504040204" pitchFamily="34" charset="0"/>
                <a:cs typeface="Tahoma" panose="020B0604030504040204" pitchFamily="34" charset="0"/>
              </a:rPr>
              <a:t> </a:t>
            </a: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the</a:t>
            </a:r>
            <a:r>
              <a:rPr sz="2200" b="1" spc="11"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GUT </a:t>
            </a:r>
            <a:r>
              <a:rPr sz="2200" spc="-4" dirty="0">
                <a:latin typeface="Tahoma" panose="020B0604030504040204" pitchFamily="34" charset="0"/>
                <a:ea typeface="Tahoma" panose="020B0604030504040204" pitchFamily="34" charset="0"/>
                <a:cs typeface="Tahoma" panose="020B0604030504040204" pitchFamily="34" charset="0"/>
              </a:rPr>
              <a:t>said:</a:t>
            </a:r>
            <a:r>
              <a:rPr lang="en-US" sz="2200" spc="-4" dirty="0">
                <a:latin typeface="Tahoma" panose="020B0604030504040204" pitchFamily="34" charset="0"/>
                <a:ea typeface="Tahoma" panose="020B0604030504040204" pitchFamily="34" charset="0"/>
                <a:cs typeface="Tahoma" panose="020B0604030504040204" pitchFamily="34" charset="0"/>
              </a:rPr>
              <a:t>  “NO, I’m </a:t>
            </a:r>
            <a:r>
              <a:rPr sz="2200" dirty="0">
                <a:latin typeface="Tahoma" panose="020B0604030504040204" pitchFamily="34" charset="0"/>
                <a:ea typeface="Tahoma" panose="020B0604030504040204" pitchFamily="34" charset="0"/>
                <a:cs typeface="Tahoma" panose="020B0604030504040204" pitchFamily="34" charset="0"/>
              </a:rPr>
              <a:t>the</a:t>
            </a:r>
            <a:r>
              <a:rPr sz="2200" spc="-15" dirty="0">
                <a:latin typeface="Tahoma" panose="020B0604030504040204" pitchFamily="34" charset="0"/>
                <a:ea typeface="Tahoma" panose="020B0604030504040204" pitchFamily="34" charset="0"/>
                <a:cs typeface="Tahoma" panose="020B0604030504040204" pitchFamily="34" charset="0"/>
              </a:rPr>
              <a:t> </a:t>
            </a:r>
            <a:r>
              <a:rPr sz="2200" spc="-8" dirty="0">
                <a:latin typeface="Tahoma" panose="020B0604030504040204" pitchFamily="34" charset="0"/>
                <a:ea typeface="Tahoma" panose="020B0604030504040204" pitchFamily="34" charset="0"/>
                <a:cs typeface="Tahoma" panose="020B0604030504040204" pitchFamily="34" charset="0"/>
              </a:rPr>
              <a:t>most</a:t>
            </a:r>
            <a:r>
              <a:rPr sz="2200" spc="-26" dirty="0">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important</a:t>
            </a:r>
            <a:r>
              <a:rPr lang="en-US" sz="2200" spc="-4" dirty="0">
                <a:latin typeface="Tahoma" panose="020B0604030504040204" pitchFamily="34" charset="0"/>
                <a:ea typeface="Tahoma" panose="020B0604030504040204" pitchFamily="34" charset="0"/>
                <a:cs typeface="Tahoma" panose="020B0604030504040204" pitchFamily="34" charset="0"/>
              </a:rPr>
              <a:t>!</a:t>
            </a:r>
            <a:r>
              <a:rPr sz="2200" spc="-34" dirty="0">
                <a:latin typeface="Tahoma" panose="020B0604030504040204" pitchFamily="34" charset="0"/>
                <a:ea typeface="Tahoma" panose="020B0604030504040204" pitchFamily="34" charset="0"/>
                <a:cs typeface="Tahoma" panose="020B0604030504040204" pitchFamily="34" charset="0"/>
              </a:rPr>
              <a:t> </a:t>
            </a:r>
            <a:r>
              <a:rPr lang="en-US" sz="2200" spc="-34" dirty="0">
                <a:latin typeface="Tahoma" panose="020B0604030504040204" pitchFamily="34" charset="0"/>
                <a:ea typeface="Tahoma" panose="020B0604030504040204" pitchFamily="34" charset="0"/>
                <a:cs typeface="Tahoma" panose="020B0604030504040204" pitchFamily="34" charset="0"/>
              </a:rPr>
              <a:t> </a:t>
            </a:r>
            <a:r>
              <a:rPr sz="2200" dirty="0">
                <a:latin typeface="Tahoma" panose="020B0604030504040204" pitchFamily="34" charset="0"/>
                <a:ea typeface="Tahoma" panose="020B0604030504040204" pitchFamily="34" charset="0"/>
                <a:cs typeface="Tahoma" panose="020B0604030504040204" pitchFamily="34" charset="0"/>
              </a:rPr>
              <a:t>I </a:t>
            </a:r>
            <a:r>
              <a:rPr sz="2200" spc="-398" dirty="0">
                <a:latin typeface="Tahoma" panose="020B0604030504040204" pitchFamily="34" charset="0"/>
                <a:ea typeface="Tahoma" panose="020B0604030504040204" pitchFamily="34" charset="0"/>
                <a:cs typeface="Tahoma" panose="020B0604030504040204" pitchFamily="34" charset="0"/>
              </a:rPr>
              <a:t> </a:t>
            </a:r>
            <a:r>
              <a:rPr sz="2200" spc="-8" dirty="0">
                <a:latin typeface="Tahoma" panose="020B0604030504040204" pitchFamily="34" charset="0"/>
                <a:ea typeface="Tahoma" panose="020B0604030504040204" pitchFamily="34" charset="0"/>
                <a:cs typeface="Tahoma" panose="020B0604030504040204" pitchFamily="34" charset="0"/>
              </a:rPr>
              <a:t>digest, </a:t>
            </a:r>
            <a:r>
              <a:rPr sz="2200" spc="-4" dirty="0">
                <a:latin typeface="Tahoma" panose="020B0604030504040204" pitchFamily="34" charset="0"/>
                <a:ea typeface="Tahoma" panose="020B0604030504040204" pitchFamily="34" charset="0"/>
                <a:cs typeface="Tahoma" panose="020B0604030504040204" pitchFamily="34" charset="0"/>
              </a:rPr>
              <a:t>absorb, </a:t>
            </a:r>
            <a:r>
              <a:rPr sz="2200" spc="-8" dirty="0">
                <a:latin typeface="Tahoma" panose="020B0604030504040204" pitchFamily="34" charset="0"/>
                <a:ea typeface="Tahoma" panose="020B0604030504040204" pitchFamily="34" charset="0"/>
                <a:cs typeface="Tahoma" panose="020B0604030504040204" pitchFamily="34" charset="0"/>
              </a:rPr>
              <a:t>protect</a:t>
            </a:r>
            <a:r>
              <a:rPr lang="en-US" sz="2200" spc="-8" dirty="0">
                <a:latin typeface="Tahoma" panose="020B0604030504040204" pitchFamily="34" charset="0"/>
                <a:ea typeface="Tahoma" panose="020B0604030504040204" pitchFamily="34" charset="0"/>
                <a:cs typeface="Tahoma" panose="020B0604030504040204" pitchFamily="34" charset="0"/>
              </a:rPr>
              <a:t>, defend, </a:t>
            </a:r>
            <a:r>
              <a:rPr lang="en-US" sz="2200" spc="-15" dirty="0">
                <a:latin typeface="Tahoma" panose="020B0604030504040204" pitchFamily="34" charset="0"/>
                <a:ea typeface="Tahoma" panose="020B0604030504040204" pitchFamily="34" charset="0"/>
                <a:cs typeface="Tahoma" panose="020B0604030504040204" pitchFamily="34" charset="0"/>
              </a:rPr>
              <a:t>e</a:t>
            </a:r>
            <a:r>
              <a:rPr sz="2200" spc="-15" dirty="0">
                <a:latin typeface="Tahoma" panose="020B0604030504040204" pitchFamily="34" charset="0"/>
                <a:ea typeface="Tahoma" panose="020B0604030504040204" pitchFamily="34" charset="0"/>
                <a:cs typeface="Tahoma" panose="020B0604030504040204" pitchFamily="34" charset="0"/>
              </a:rPr>
              <a:t>xcrete, </a:t>
            </a:r>
            <a:r>
              <a:rPr sz="2200" spc="-8" dirty="0">
                <a:latin typeface="Tahoma" panose="020B0604030504040204" pitchFamily="34" charset="0"/>
                <a:ea typeface="Tahoma" panose="020B0604030504040204" pitchFamily="34" charset="0"/>
                <a:cs typeface="Tahoma" panose="020B0604030504040204" pitchFamily="34" charset="0"/>
              </a:rPr>
              <a:t>produce </a:t>
            </a:r>
            <a:r>
              <a:rPr sz="2200" spc="-4" dirty="0">
                <a:latin typeface="Tahoma" panose="020B0604030504040204" pitchFamily="34" charset="0"/>
                <a:ea typeface="Tahoma" panose="020B0604030504040204" pitchFamily="34" charset="0"/>
                <a:cs typeface="Tahoma" panose="020B0604030504040204" pitchFamily="34" charset="0"/>
              </a:rPr>
              <a:t>hormones,</a:t>
            </a:r>
            <a:r>
              <a:rPr sz="2200" spc="-8" dirty="0">
                <a:latin typeface="Tahoma" panose="020B0604030504040204" pitchFamily="34" charset="0"/>
                <a:ea typeface="Tahoma" panose="020B0604030504040204" pitchFamily="34" charset="0"/>
                <a:cs typeface="Tahoma" panose="020B0604030504040204" pitchFamily="34" charset="0"/>
              </a:rPr>
              <a:t> </a:t>
            </a:r>
            <a:r>
              <a:rPr sz="2200" spc="-11" dirty="0">
                <a:latin typeface="Tahoma" panose="020B0604030504040204" pitchFamily="34" charset="0"/>
                <a:ea typeface="Tahoma" panose="020B0604030504040204" pitchFamily="34" charset="0"/>
                <a:cs typeface="Tahoma" panose="020B0604030504040204" pitchFamily="34" charset="0"/>
              </a:rPr>
              <a:t>etc</a:t>
            </a:r>
            <a:r>
              <a:rPr lang="en-US" sz="2200" spc="-11" dirty="0">
                <a:latin typeface="Tahoma" panose="020B0604030504040204" pitchFamily="34" charset="0"/>
                <a:ea typeface="Tahoma" panose="020B0604030504040204" pitchFamily="34" charset="0"/>
                <a:cs typeface="Tahoma" panose="020B0604030504040204" pitchFamily="34" charset="0"/>
              </a:rPr>
              <a:t>.”</a:t>
            </a:r>
            <a:endParaRPr sz="2200" dirty="0">
              <a:latin typeface="Tahoma" panose="020B0604030504040204" pitchFamily="34" charset="0"/>
              <a:ea typeface="Tahoma" panose="020B0604030504040204" pitchFamily="34" charset="0"/>
              <a:cs typeface="Tahoma" panose="020B0604030504040204" pitchFamily="34" charset="0"/>
            </a:endParaRPr>
          </a:p>
          <a:p>
            <a:pPr marL="425450" indent="-342900">
              <a:spcBef>
                <a:spcPts val="435"/>
              </a:spcBef>
              <a:spcAft>
                <a:spcPts val="600"/>
              </a:spcAft>
              <a:buFont typeface="Wingdings" panose="05000000000000000000" pitchFamily="2" charset="2"/>
              <a:buChar char="q"/>
            </a:pPr>
            <a:r>
              <a:rPr sz="2200" b="1" spc="-15" dirty="0">
                <a:solidFill>
                  <a:srgbClr val="C00000"/>
                </a:solidFill>
                <a:latin typeface="Tahoma" panose="020B0604030504040204" pitchFamily="34" charset="0"/>
                <a:ea typeface="Tahoma" panose="020B0604030504040204" pitchFamily="34" charset="0"/>
                <a:cs typeface="Tahoma" panose="020B0604030504040204" pitchFamily="34" charset="0"/>
              </a:rPr>
              <a:t>EVERYONE</a:t>
            </a:r>
            <a:r>
              <a:rPr sz="2200" b="1" spc="-26"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LAUGHED</a:t>
            </a:r>
            <a:r>
              <a:rPr lang="en-US"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 UNCONTROLLABLY </a:t>
            </a:r>
            <a:r>
              <a:rPr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a:t>
            </a:r>
            <a:r>
              <a:rPr lang="en-US" sz="2200" b="1" spc="-4"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b="1" i="1" spc="-4" dirty="0">
                <a:solidFill>
                  <a:srgbClr val="C00000"/>
                </a:solidFill>
                <a:latin typeface="Tahoma" panose="020B0604030504040204" pitchFamily="34" charset="0"/>
                <a:ea typeface="Tahoma" panose="020B0604030504040204" pitchFamily="34" charset="0"/>
                <a:cs typeface="Tahoma" panose="020B0604030504040204" pitchFamily="34" charset="0"/>
              </a:rPr>
              <a:t>HA</a:t>
            </a:r>
            <a:r>
              <a:rPr sz="2200" b="1" i="1" spc="-26"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b="1" i="1" spc="-4" dirty="0" err="1">
                <a:solidFill>
                  <a:srgbClr val="C00000"/>
                </a:solidFill>
                <a:latin typeface="Tahoma" panose="020B0604030504040204" pitchFamily="34" charset="0"/>
                <a:ea typeface="Tahoma" panose="020B0604030504040204" pitchFamily="34" charset="0"/>
                <a:cs typeface="Tahoma" panose="020B0604030504040204" pitchFamily="34" charset="0"/>
              </a:rPr>
              <a:t>HA</a:t>
            </a:r>
            <a:r>
              <a:rPr sz="2200" b="1" i="1" spc="-26"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sz="2200" b="1" i="1" spc="-4" dirty="0" err="1">
                <a:solidFill>
                  <a:srgbClr val="C00000"/>
                </a:solidFill>
                <a:latin typeface="Tahoma" panose="020B0604030504040204" pitchFamily="34" charset="0"/>
                <a:ea typeface="Tahoma" panose="020B0604030504040204" pitchFamily="34" charset="0"/>
                <a:cs typeface="Tahoma" panose="020B0604030504040204" pitchFamily="34" charset="0"/>
              </a:rPr>
              <a:t>HA</a:t>
            </a:r>
            <a:r>
              <a:rPr lang="en-US" sz="2200" b="1" i="1" spc="-4" dirty="0">
                <a:solidFill>
                  <a:srgbClr val="C00000"/>
                </a:solidFill>
                <a:latin typeface="Tahoma" panose="020B0604030504040204" pitchFamily="34" charset="0"/>
                <a:ea typeface="Tahoma" panose="020B0604030504040204" pitchFamily="34" charset="0"/>
                <a:cs typeface="Tahoma" panose="020B0604030504040204" pitchFamily="34" charset="0"/>
              </a:rPr>
              <a:t> !!</a:t>
            </a:r>
            <a:endParaRPr sz="2200" i="1" dirty="0">
              <a:latin typeface="Tahoma" panose="020B0604030504040204" pitchFamily="34" charset="0"/>
              <a:ea typeface="Tahoma" panose="020B0604030504040204" pitchFamily="34" charset="0"/>
              <a:cs typeface="Tahoma" panose="020B0604030504040204" pitchFamily="34" charset="0"/>
            </a:endParaRPr>
          </a:p>
          <a:p>
            <a:pPr marL="425450" indent="-342900">
              <a:spcBef>
                <a:spcPts val="431"/>
              </a:spcBef>
              <a:spcAft>
                <a:spcPts val="450"/>
              </a:spcAft>
              <a:buFont typeface="Wingdings" panose="05000000000000000000" pitchFamily="2" charset="2"/>
              <a:buChar char="q"/>
            </a:pPr>
            <a:r>
              <a:rPr sz="2200" spc="-4" dirty="0">
                <a:latin typeface="Tahoma" panose="020B0604030504040204" pitchFamily="34" charset="0"/>
                <a:ea typeface="Tahoma" panose="020B0604030504040204" pitchFamily="34" charset="0"/>
                <a:cs typeface="Tahoma" panose="020B0604030504040204" pitchFamily="34" charset="0"/>
              </a:rPr>
              <a:t>The</a:t>
            </a:r>
            <a:r>
              <a:rPr sz="2200" dirty="0">
                <a:latin typeface="Tahoma" panose="020B0604030504040204" pitchFamily="34" charset="0"/>
                <a:ea typeface="Tahoma" panose="020B0604030504040204" pitchFamily="34" charset="0"/>
                <a:cs typeface="Tahoma" panose="020B0604030504040204" pitchFamily="34" charset="0"/>
              </a:rPr>
              <a:t> </a:t>
            </a:r>
            <a:r>
              <a:rPr sz="2200" spc="-4" dirty="0">
                <a:latin typeface="Tahoma" panose="020B0604030504040204" pitchFamily="34" charset="0"/>
                <a:ea typeface="Tahoma" panose="020B0604030504040204" pitchFamily="34" charset="0"/>
                <a:cs typeface="Tahoma" panose="020B0604030504040204" pitchFamily="34" charset="0"/>
              </a:rPr>
              <a:t>GUT</a:t>
            </a:r>
            <a:r>
              <a:rPr sz="2200" spc="-8" dirty="0">
                <a:latin typeface="Tahoma" panose="020B0604030504040204" pitchFamily="34" charset="0"/>
                <a:ea typeface="Tahoma" panose="020B0604030504040204" pitchFamily="34" charset="0"/>
                <a:cs typeface="Tahoma" panose="020B0604030504040204" pitchFamily="34" charset="0"/>
              </a:rPr>
              <a:t> got</a:t>
            </a:r>
            <a:r>
              <a:rPr sz="2200" spc="-23" dirty="0">
                <a:latin typeface="Tahoma" panose="020B0604030504040204" pitchFamily="34" charset="0"/>
                <a:ea typeface="Tahoma" panose="020B0604030504040204" pitchFamily="34" charset="0"/>
                <a:cs typeface="Tahoma" panose="020B0604030504040204" pitchFamily="34" charset="0"/>
              </a:rPr>
              <a:t> </a:t>
            </a:r>
            <a:r>
              <a:rPr sz="2200" dirty="0">
                <a:latin typeface="Tahoma" panose="020B0604030504040204" pitchFamily="34" charset="0"/>
                <a:ea typeface="Tahoma" panose="020B0604030504040204" pitchFamily="34" charset="0"/>
                <a:cs typeface="Tahoma" panose="020B0604030504040204" pitchFamily="34" charset="0"/>
              </a:rPr>
              <a:t>angry</a:t>
            </a:r>
            <a:r>
              <a:rPr sz="2200" spc="-15" dirty="0">
                <a:latin typeface="Tahoma" panose="020B0604030504040204" pitchFamily="34" charset="0"/>
                <a:ea typeface="Tahoma" panose="020B0604030504040204" pitchFamily="34" charset="0"/>
                <a:cs typeface="Tahoma" panose="020B0604030504040204" pitchFamily="34" charset="0"/>
              </a:rPr>
              <a:t> </a:t>
            </a:r>
            <a:r>
              <a:rPr sz="2200" dirty="0">
                <a:latin typeface="Tahoma" panose="020B0604030504040204" pitchFamily="34" charset="0"/>
                <a:ea typeface="Tahoma" panose="020B0604030504040204" pitchFamily="34" charset="0"/>
                <a:cs typeface="Tahoma" panose="020B0604030504040204" pitchFamily="34" charset="0"/>
              </a:rPr>
              <a:t>and</a:t>
            </a:r>
            <a:r>
              <a:rPr sz="2200" spc="-4" dirty="0">
                <a:latin typeface="Tahoma" panose="020B0604030504040204" pitchFamily="34" charset="0"/>
                <a:ea typeface="Tahoma" panose="020B0604030504040204" pitchFamily="34" charset="0"/>
                <a:cs typeface="Tahoma" panose="020B0604030504040204" pitchFamily="34" charset="0"/>
              </a:rPr>
              <a:t> shut</a:t>
            </a:r>
            <a:r>
              <a:rPr sz="2200" spc="-8" dirty="0">
                <a:latin typeface="Tahoma" panose="020B0604030504040204" pitchFamily="34" charset="0"/>
                <a:ea typeface="Tahoma" panose="020B0604030504040204" pitchFamily="34" charset="0"/>
                <a:cs typeface="Tahoma" panose="020B0604030504040204" pitchFamily="34" charset="0"/>
              </a:rPr>
              <a:t> down</a:t>
            </a:r>
            <a:endParaRPr sz="2200" dirty="0">
              <a:latin typeface="Tahoma" panose="020B0604030504040204" pitchFamily="34" charset="0"/>
              <a:ea typeface="Tahoma" panose="020B0604030504040204" pitchFamily="34" charset="0"/>
              <a:cs typeface="Tahoma" panose="020B0604030504040204" pitchFamily="34" charset="0"/>
            </a:endParaRPr>
          </a:p>
          <a:p>
            <a:pPr marL="425450" marR="466725" indent="-342900">
              <a:spcBef>
                <a:spcPts val="431"/>
              </a:spcBef>
              <a:buFont typeface="Wingdings" panose="05000000000000000000" pitchFamily="2" charset="2"/>
              <a:buChar char="q"/>
            </a:pPr>
            <a:r>
              <a:rPr sz="2200"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Within a </a:t>
            </a:r>
            <a:r>
              <a:rPr sz="2200" spc="-19"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few </a:t>
            </a:r>
            <a:r>
              <a:rPr sz="2200" spc="-15"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days </a:t>
            </a:r>
            <a:r>
              <a:rPr sz="2200"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all the </a:t>
            </a:r>
            <a:r>
              <a:rPr sz="2200" spc="-4"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other body</a:t>
            </a:r>
            <a:r>
              <a:rPr lang="en-US" sz="2200" spc="-4"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parts </a:t>
            </a:r>
            <a:r>
              <a:rPr lang="en-US" sz="2200" spc="-15"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ag</a:t>
            </a:r>
            <a:r>
              <a:rPr sz="2200" spc="-4"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reed</a:t>
            </a:r>
            <a:r>
              <a:rPr lang="en-US" sz="2200" spc="-4"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200" b="1" i="1" u="sng" spc="-8"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Gut </a:t>
            </a:r>
            <a:r>
              <a:rPr lang="en-US" sz="2200" b="1" i="1" spc="-8"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200" b="1" i="1" u="sng" spc="-8"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IS</a:t>
            </a:r>
            <a:r>
              <a:rPr lang="en-US" sz="2200" b="1" i="1" spc="-8"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200" b="1" i="1" u="sng" spc="-8"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M</a:t>
            </a:r>
            <a:r>
              <a:rPr sz="2200" b="1" i="1" u="sng" spc="-8"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ost</a:t>
            </a:r>
            <a:r>
              <a:rPr lang="en-US" sz="2200" b="1" i="1" u="sng" spc="-8"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a:t>
            </a:r>
            <a:r>
              <a:rPr sz="2200" b="1" i="1" spc="-15"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200" b="1" i="1" u="sng" spc="-4"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Im</a:t>
            </a:r>
            <a:r>
              <a:rPr sz="2200" b="1" i="1" u="sng" spc="-4"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portant</a:t>
            </a:r>
            <a:r>
              <a:rPr lang="en-US" sz="2200" b="1" i="1" u="sng" spc="-4"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a:t>
            </a:r>
            <a:r>
              <a:rPr sz="2200" b="1" i="1" spc="-4"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a:t>
            </a:r>
            <a:endParaRPr sz="2200" b="1" i="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08672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158EF4-875B-4EC0-8FE7-84C9125FE44E}"/>
              </a:ext>
            </a:extLst>
          </p:cNvPr>
          <p:cNvSpPr/>
          <p:nvPr/>
        </p:nvSpPr>
        <p:spPr>
          <a:xfrm>
            <a:off x="992438" y="1535606"/>
            <a:ext cx="7269955" cy="1092607"/>
          </a:xfrm>
          <a:prstGeom prst="rect">
            <a:avLst/>
          </a:prstGeom>
        </p:spPr>
        <p:txBody>
          <a:bodyPr wrap="square">
            <a:spAutoFit/>
          </a:bodyPr>
          <a:lstStyle/>
          <a:p>
            <a:pPr>
              <a:spcAft>
                <a:spcPts val="600"/>
              </a:spcAft>
            </a:pP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rPr>
              <a:t>“All disease begins in the gut.”  </a:t>
            </a:r>
          </a:p>
          <a:p>
            <a:pPr marL="457200" indent="-342900"/>
            <a:r>
              <a:rPr lang="en-US" sz="2400" dirty="0">
                <a:solidFill>
                  <a:srgbClr val="000000"/>
                </a:solidFill>
                <a:latin typeface="Calibri" panose="020F0502020204030204" pitchFamily="34" charset="0"/>
                <a:cs typeface="Calibri" panose="020F0502020204030204" pitchFamily="34" charset="0"/>
              </a:rPr>
              <a:t>	</a:t>
            </a:r>
            <a:r>
              <a:rPr lang="en-US" sz="2400" i="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b="1" i="1" dirty="0">
                <a:latin typeface="Tahoma" panose="020B0604030504040204" pitchFamily="34" charset="0"/>
                <a:ea typeface="Tahoma" panose="020B0604030504040204" pitchFamily="34" charset="0"/>
                <a:cs typeface="Tahoma" panose="020B0604030504040204" pitchFamily="34" charset="0"/>
              </a:rPr>
              <a:t>Hippocrates 460 BC – 370 BC</a:t>
            </a:r>
            <a:endParaRPr lang="en-US" sz="2400" i="1"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90492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3451" y="392727"/>
            <a:ext cx="7448550" cy="505267"/>
          </a:xfrm>
          <a:prstGeom prst="rect">
            <a:avLst/>
          </a:prstGeom>
        </p:spPr>
        <p:txBody>
          <a:bodyPr vert="horz" wrap="square" lIns="0" tIns="12700" rIns="0" bIns="0" rtlCol="0">
            <a:spAutoFit/>
          </a:bodyPr>
          <a:lstStyle/>
          <a:p>
            <a:pPr marL="12700">
              <a:lnSpc>
                <a:spcPct val="100000"/>
              </a:lnSpc>
              <a:spcBef>
                <a:spcPts val="100"/>
              </a:spcBef>
            </a:pPr>
            <a:r>
              <a:rPr sz="3200" spc="-30" dirty="0">
                <a:solidFill>
                  <a:schemeClr val="tx1"/>
                </a:solidFill>
                <a:latin typeface="Tahoma" panose="020B0604030504040204" pitchFamily="34" charset="0"/>
                <a:ea typeface="Tahoma" panose="020B0604030504040204" pitchFamily="34" charset="0"/>
                <a:cs typeface="Tahoma" panose="020B0604030504040204" pitchFamily="34" charset="0"/>
              </a:rPr>
              <a:t>Gut </a:t>
            </a:r>
            <a:r>
              <a:rPr sz="3200" spc="-40" dirty="0">
                <a:solidFill>
                  <a:schemeClr val="tx1"/>
                </a:solidFill>
                <a:latin typeface="Tahoma" panose="020B0604030504040204" pitchFamily="34" charset="0"/>
                <a:ea typeface="Tahoma" panose="020B0604030504040204" pitchFamily="34" charset="0"/>
                <a:cs typeface="Tahoma" panose="020B0604030504040204" pitchFamily="34" charset="0"/>
              </a:rPr>
              <a:t>Microbiota</a:t>
            </a:r>
            <a:r>
              <a:rPr sz="3200" spc="-25"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sz="3200" spc="-15" dirty="0">
                <a:solidFill>
                  <a:schemeClr val="tx1"/>
                </a:solidFill>
                <a:latin typeface="Tahoma" panose="020B0604030504040204" pitchFamily="34" charset="0"/>
                <a:ea typeface="Tahoma" panose="020B0604030504040204" pitchFamily="34" charset="0"/>
                <a:cs typeface="Tahoma" panose="020B0604030504040204" pitchFamily="34" charset="0"/>
              </a:rPr>
              <a:t>in</a:t>
            </a:r>
            <a:r>
              <a:rPr sz="3200" spc="-30" dirty="0">
                <a:solidFill>
                  <a:schemeClr val="tx1"/>
                </a:solidFill>
                <a:latin typeface="Tahoma" panose="020B0604030504040204" pitchFamily="34" charset="0"/>
                <a:ea typeface="Tahoma" panose="020B0604030504040204" pitchFamily="34" charset="0"/>
                <a:cs typeface="Tahoma" panose="020B0604030504040204" pitchFamily="34" charset="0"/>
              </a:rPr>
              <a:t> Health</a:t>
            </a:r>
            <a:r>
              <a:rPr lang="en-US" sz="3200" spc="-3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sz="3200" spc="-3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3200" spc="-3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spc="-25" dirty="0"/>
              <a:t>S</a:t>
            </a:r>
            <a:r>
              <a:rPr sz="3200" spc="-25" dirty="0">
                <a:solidFill>
                  <a:schemeClr val="tx1"/>
                </a:solidFill>
                <a:latin typeface="Tahoma" panose="020B0604030504040204" pitchFamily="34" charset="0"/>
                <a:ea typeface="Tahoma" panose="020B0604030504040204" pitchFamily="34" charset="0"/>
                <a:cs typeface="Tahoma" panose="020B0604030504040204" pitchFamily="34" charset="0"/>
              </a:rPr>
              <a:t>ymbiosis</a:t>
            </a:r>
          </a:p>
        </p:txBody>
      </p:sp>
      <p:sp>
        <p:nvSpPr>
          <p:cNvPr id="4" name="object 4"/>
          <p:cNvSpPr txBox="1"/>
          <p:nvPr/>
        </p:nvSpPr>
        <p:spPr>
          <a:xfrm>
            <a:off x="5604032" y="3488683"/>
            <a:ext cx="1686053" cy="392415"/>
          </a:xfrm>
          <a:prstGeom prst="rect">
            <a:avLst/>
          </a:prstGeom>
          <a:ln w="9144">
            <a:solidFill>
              <a:srgbClr val="C00000"/>
            </a:solidFill>
          </a:ln>
        </p:spPr>
        <p:txBody>
          <a:bodyPr vert="horz" wrap="square" lIns="0" tIns="22860" rIns="0" bIns="0" rtlCol="0">
            <a:spAutoFit/>
          </a:bodyPr>
          <a:lstStyle/>
          <a:p>
            <a:pPr marL="91440">
              <a:lnSpc>
                <a:spcPct val="100000"/>
              </a:lnSpc>
              <a:spcBef>
                <a:spcPts val="180"/>
              </a:spcBef>
            </a:pPr>
            <a:r>
              <a:rPr sz="2400" spc="-15" dirty="0">
                <a:latin typeface="Tahoma" panose="020B0604030504040204" pitchFamily="34" charset="0"/>
                <a:ea typeface="Tahoma" panose="020B0604030504040204" pitchFamily="34" charset="0"/>
                <a:cs typeface="Tahoma" panose="020B0604030504040204" pitchFamily="34" charset="0"/>
              </a:rPr>
              <a:t>Microbiome</a:t>
            </a:r>
            <a:endParaRPr sz="2400" dirty="0">
              <a:latin typeface="Tahoma" panose="020B0604030504040204" pitchFamily="34" charset="0"/>
              <a:ea typeface="Tahoma" panose="020B0604030504040204" pitchFamily="34" charset="0"/>
              <a:cs typeface="Tahoma" panose="020B0604030504040204" pitchFamily="34" charset="0"/>
            </a:endParaRPr>
          </a:p>
        </p:txBody>
      </p:sp>
      <p:grpSp>
        <p:nvGrpSpPr>
          <p:cNvPr id="5" name="object 5"/>
          <p:cNvGrpSpPr/>
          <p:nvPr/>
        </p:nvGrpSpPr>
        <p:grpSpPr>
          <a:xfrm>
            <a:off x="1749933" y="2181550"/>
            <a:ext cx="5059680" cy="1036319"/>
            <a:chOff x="1473708" y="1559052"/>
            <a:chExt cx="5059680" cy="1036319"/>
          </a:xfrm>
        </p:grpSpPr>
        <p:sp>
          <p:nvSpPr>
            <p:cNvPr id="6" name="object 6"/>
            <p:cNvSpPr/>
            <p:nvPr/>
          </p:nvSpPr>
          <p:spPr>
            <a:xfrm>
              <a:off x="3851402" y="1572006"/>
              <a:ext cx="2668905" cy="1010919"/>
            </a:xfrm>
            <a:custGeom>
              <a:avLst/>
              <a:gdLst/>
              <a:ahLst/>
              <a:cxnLst/>
              <a:rect l="l" t="t" r="r" b="b"/>
              <a:pathLst>
                <a:path w="2668904" h="1010919">
                  <a:moveTo>
                    <a:pt x="252602" y="0"/>
                  </a:moveTo>
                  <a:lnTo>
                    <a:pt x="0" y="0"/>
                  </a:lnTo>
                  <a:lnTo>
                    <a:pt x="63271" y="358"/>
                  </a:lnTo>
                  <a:lnTo>
                    <a:pt x="126203" y="1427"/>
                  </a:lnTo>
                  <a:lnTo>
                    <a:pt x="188772" y="3199"/>
                  </a:lnTo>
                  <a:lnTo>
                    <a:pt x="250953" y="5665"/>
                  </a:lnTo>
                  <a:lnTo>
                    <a:pt x="312722" y="8819"/>
                  </a:lnTo>
                  <a:lnTo>
                    <a:pt x="374055" y="12652"/>
                  </a:lnTo>
                  <a:lnTo>
                    <a:pt x="434927" y="17155"/>
                  </a:lnTo>
                  <a:lnTo>
                    <a:pt x="495316" y="22322"/>
                  </a:lnTo>
                  <a:lnTo>
                    <a:pt x="555195" y="28143"/>
                  </a:lnTo>
                  <a:lnTo>
                    <a:pt x="614541" y="34611"/>
                  </a:lnTo>
                  <a:lnTo>
                    <a:pt x="673330" y="41717"/>
                  </a:lnTo>
                  <a:lnTo>
                    <a:pt x="731537" y="49455"/>
                  </a:lnTo>
                  <a:lnTo>
                    <a:pt x="789139" y="57815"/>
                  </a:lnTo>
                  <a:lnTo>
                    <a:pt x="846111" y="66790"/>
                  </a:lnTo>
                  <a:lnTo>
                    <a:pt x="902428" y="76372"/>
                  </a:lnTo>
                  <a:lnTo>
                    <a:pt x="958067" y="86553"/>
                  </a:lnTo>
                  <a:lnTo>
                    <a:pt x="1013003" y="97324"/>
                  </a:lnTo>
                  <a:lnTo>
                    <a:pt x="1067213" y="108678"/>
                  </a:lnTo>
                  <a:lnTo>
                    <a:pt x="1120671" y="120606"/>
                  </a:lnTo>
                  <a:lnTo>
                    <a:pt x="1173353" y="133102"/>
                  </a:lnTo>
                  <a:lnTo>
                    <a:pt x="1225236" y="146156"/>
                  </a:lnTo>
                  <a:lnTo>
                    <a:pt x="1276296" y="159760"/>
                  </a:lnTo>
                  <a:lnTo>
                    <a:pt x="1326507" y="173908"/>
                  </a:lnTo>
                  <a:lnTo>
                    <a:pt x="1375845" y="188590"/>
                  </a:lnTo>
                  <a:lnTo>
                    <a:pt x="1424287" y="203798"/>
                  </a:lnTo>
                  <a:lnTo>
                    <a:pt x="1471809" y="219525"/>
                  </a:lnTo>
                  <a:lnTo>
                    <a:pt x="1518385" y="235763"/>
                  </a:lnTo>
                  <a:lnTo>
                    <a:pt x="1563992" y="252503"/>
                  </a:lnTo>
                  <a:lnTo>
                    <a:pt x="1608605" y="269738"/>
                  </a:lnTo>
                  <a:lnTo>
                    <a:pt x="1652201" y="287459"/>
                  </a:lnTo>
                  <a:lnTo>
                    <a:pt x="1694754" y="305659"/>
                  </a:lnTo>
                  <a:lnTo>
                    <a:pt x="1736242" y="324330"/>
                  </a:lnTo>
                  <a:lnTo>
                    <a:pt x="1776639" y="343463"/>
                  </a:lnTo>
                  <a:lnTo>
                    <a:pt x="1815921" y="363050"/>
                  </a:lnTo>
                  <a:lnTo>
                    <a:pt x="1854064" y="383084"/>
                  </a:lnTo>
                  <a:lnTo>
                    <a:pt x="1891044" y="403556"/>
                  </a:lnTo>
                  <a:lnTo>
                    <a:pt x="1926837" y="424459"/>
                  </a:lnTo>
                  <a:lnTo>
                    <a:pt x="1961418" y="445785"/>
                  </a:lnTo>
                  <a:lnTo>
                    <a:pt x="1994763" y="467524"/>
                  </a:lnTo>
                  <a:lnTo>
                    <a:pt x="2026848" y="489670"/>
                  </a:lnTo>
                  <a:lnTo>
                    <a:pt x="2057648" y="512215"/>
                  </a:lnTo>
                  <a:lnTo>
                    <a:pt x="2115299" y="558467"/>
                  </a:lnTo>
                  <a:lnTo>
                    <a:pt x="2167522" y="606216"/>
                  </a:lnTo>
                  <a:lnTo>
                    <a:pt x="2214123" y="655399"/>
                  </a:lnTo>
                  <a:lnTo>
                    <a:pt x="2254908" y="705951"/>
                  </a:lnTo>
                  <a:lnTo>
                    <a:pt x="2289683" y="757809"/>
                  </a:lnTo>
                  <a:lnTo>
                    <a:pt x="2163445" y="757809"/>
                  </a:lnTo>
                  <a:lnTo>
                    <a:pt x="2491105" y="1010412"/>
                  </a:lnTo>
                  <a:lnTo>
                    <a:pt x="2668651" y="757809"/>
                  </a:lnTo>
                  <a:lnTo>
                    <a:pt x="2542286" y="757809"/>
                  </a:lnTo>
                  <a:lnTo>
                    <a:pt x="2525661" y="731721"/>
                  </a:lnTo>
                  <a:lnTo>
                    <a:pt x="2487858" y="680508"/>
                  </a:lnTo>
                  <a:lnTo>
                    <a:pt x="2444141" y="630633"/>
                  </a:lnTo>
                  <a:lnTo>
                    <a:pt x="2394705" y="582158"/>
                  </a:lnTo>
                  <a:lnTo>
                    <a:pt x="2339743" y="535150"/>
                  </a:lnTo>
                  <a:lnTo>
                    <a:pt x="2279451" y="489670"/>
                  </a:lnTo>
                  <a:lnTo>
                    <a:pt x="2247366" y="467524"/>
                  </a:lnTo>
                  <a:lnTo>
                    <a:pt x="2214021" y="445785"/>
                  </a:lnTo>
                  <a:lnTo>
                    <a:pt x="2179440" y="424459"/>
                  </a:lnTo>
                  <a:lnTo>
                    <a:pt x="2143647" y="403556"/>
                  </a:lnTo>
                  <a:lnTo>
                    <a:pt x="2106667" y="383084"/>
                  </a:lnTo>
                  <a:lnTo>
                    <a:pt x="2068524" y="363050"/>
                  </a:lnTo>
                  <a:lnTo>
                    <a:pt x="2029242" y="343463"/>
                  </a:lnTo>
                  <a:lnTo>
                    <a:pt x="1988845" y="324330"/>
                  </a:lnTo>
                  <a:lnTo>
                    <a:pt x="1947357" y="305659"/>
                  </a:lnTo>
                  <a:lnTo>
                    <a:pt x="1904804" y="287459"/>
                  </a:lnTo>
                  <a:lnTo>
                    <a:pt x="1861208" y="269738"/>
                  </a:lnTo>
                  <a:lnTo>
                    <a:pt x="1816595" y="252503"/>
                  </a:lnTo>
                  <a:lnTo>
                    <a:pt x="1770988" y="235763"/>
                  </a:lnTo>
                  <a:lnTo>
                    <a:pt x="1724412" y="219525"/>
                  </a:lnTo>
                  <a:lnTo>
                    <a:pt x="1676890" y="203798"/>
                  </a:lnTo>
                  <a:lnTo>
                    <a:pt x="1628448" y="188590"/>
                  </a:lnTo>
                  <a:lnTo>
                    <a:pt x="1579110" y="173908"/>
                  </a:lnTo>
                  <a:lnTo>
                    <a:pt x="1528899" y="159760"/>
                  </a:lnTo>
                  <a:lnTo>
                    <a:pt x="1477839" y="146156"/>
                  </a:lnTo>
                  <a:lnTo>
                    <a:pt x="1425956" y="133102"/>
                  </a:lnTo>
                  <a:lnTo>
                    <a:pt x="1373274" y="120606"/>
                  </a:lnTo>
                  <a:lnTo>
                    <a:pt x="1319816" y="108678"/>
                  </a:lnTo>
                  <a:lnTo>
                    <a:pt x="1265606" y="97324"/>
                  </a:lnTo>
                  <a:lnTo>
                    <a:pt x="1210670" y="86553"/>
                  </a:lnTo>
                  <a:lnTo>
                    <a:pt x="1155031" y="76372"/>
                  </a:lnTo>
                  <a:lnTo>
                    <a:pt x="1098714" y="66790"/>
                  </a:lnTo>
                  <a:lnTo>
                    <a:pt x="1041742" y="57815"/>
                  </a:lnTo>
                  <a:lnTo>
                    <a:pt x="984140" y="49455"/>
                  </a:lnTo>
                  <a:lnTo>
                    <a:pt x="925933" y="41717"/>
                  </a:lnTo>
                  <a:lnTo>
                    <a:pt x="867144" y="34611"/>
                  </a:lnTo>
                  <a:lnTo>
                    <a:pt x="807798" y="28143"/>
                  </a:lnTo>
                  <a:lnTo>
                    <a:pt x="747919" y="22322"/>
                  </a:lnTo>
                  <a:lnTo>
                    <a:pt x="687530" y="17155"/>
                  </a:lnTo>
                  <a:lnTo>
                    <a:pt x="626658" y="12652"/>
                  </a:lnTo>
                  <a:lnTo>
                    <a:pt x="565325" y="8819"/>
                  </a:lnTo>
                  <a:lnTo>
                    <a:pt x="503556" y="5665"/>
                  </a:lnTo>
                  <a:lnTo>
                    <a:pt x="441375" y="3199"/>
                  </a:lnTo>
                  <a:lnTo>
                    <a:pt x="378806" y="1427"/>
                  </a:lnTo>
                  <a:lnTo>
                    <a:pt x="315874" y="358"/>
                  </a:lnTo>
                  <a:lnTo>
                    <a:pt x="252602" y="0"/>
                  </a:lnTo>
                  <a:close/>
                </a:path>
              </a:pathLst>
            </a:custGeom>
            <a:solidFill>
              <a:srgbClr val="4F81BC"/>
            </a:solidFill>
          </p:spPr>
          <p:txBody>
            <a:bodyPr wrap="square" lIns="0" tIns="0" rIns="0" bIns="0" rtlCol="0"/>
            <a:lstStyle/>
            <a:p>
              <a:endParaRPr/>
            </a:p>
          </p:txBody>
        </p:sp>
        <p:sp>
          <p:nvSpPr>
            <p:cNvPr id="7" name="object 7"/>
            <p:cNvSpPr/>
            <p:nvPr/>
          </p:nvSpPr>
          <p:spPr>
            <a:xfrm>
              <a:off x="1486662" y="1572006"/>
              <a:ext cx="2491105" cy="1010919"/>
            </a:xfrm>
            <a:custGeom>
              <a:avLst/>
              <a:gdLst/>
              <a:ahLst/>
              <a:cxnLst/>
              <a:rect l="l" t="t" r="r" b="b"/>
              <a:pathLst>
                <a:path w="2491104" h="1010919">
                  <a:moveTo>
                    <a:pt x="2364740" y="0"/>
                  </a:moveTo>
                  <a:lnTo>
                    <a:pt x="2298553" y="388"/>
                  </a:lnTo>
                  <a:lnTo>
                    <a:pt x="2232816" y="1545"/>
                  </a:lnTo>
                  <a:lnTo>
                    <a:pt x="2167552" y="3463"/>
                  </a:lnTo>
                  <a:lnTo>
                    <a:pt x="2102785" y="6129"/>
                  </a:lnTo>
                  <a:lnTo>
                    <a:pt x="2038539" y="9535"/>
                  </a:lnTo>
                  <a:lnTo>
                    <a:pt x="1974838" y="13670"/>
                  </a:lnTo>
                  <a:lnTo>
                    <a:pt x="1911705" y="18524"/>
                  </a:lnTo>
                  <a:lnTo>
                    <a:pt x="1849164" y="24087"/>
                  </a:lnTo>
                  <a:lnTo>
                    <a:pt x="1787239" y="30348"/>
                  </a:lnTo>
                  <a:lnTo>
                    <a:pt x="1725953" y="37298"/>
                  </a:lnTo>
                  <a:lnTo>
                    <a:pt x="1665330" y="44926"/>
                  </a:lnTo>
                  <a:lnTo>
                    <a:pt x="1605394" y="53223"/>
                  </a:lnTo>
                  <a:lnTo>
                    <a:pt x="1546169" y="62178"/>
                  </a:lnTo>
                  <a:lnTo>
                    <a:pt x="1487677" y="71781"/>
                  </a:lnTo>
                  <a:lnTo>
                    <a:pt x="1429944" y="82022"/>
                  </a:lnTo>
                  <a:lnTo>
                    <a:pt x="1372992" y="92890"/>
                  </a:lnTo>
                  <a:lnTo>
                    <a:pt x="1316846" y="104377"/>
                  </a:lnTo>
                  <a:lnTo>
                    <a:pt x="1261529" y="116471"/>
                  </a:lnTo>
                  <a:lnTo>
                    <a:pt x="1207065" y="129162"/>
                  </a:lnTo>
                  <a:lnTo>
                    <a:pt x="1153477" y="142441"/>
                  </a:lnTo>
                  <a:lnTo>
                    <a:pt x="1100789" y="156296"/>
                  </a:lnTo>
                  <a:lnTo>
                    <a:pt x="1049025" y="170719"/>
                  </a:lnTo>
                  <a:lnTo>
                    <a:pt x="998209" y="185699"/>
                  </a:lnTo>
                  <a:lnTo>
                    <a:pt x="948365" y="201225"/>
                  </a:lnTo>
                  <a:lnTo>
                    <a:pt x="899515" y="217288"/>
                  </a:lnTo>
                  <a:lnTo>
                    <a:pt x="851684" y="233878"/>
                  </a:lnTo>
                  <a:lnTo>
                    <a:pt x="804896" y="250984"/>
                  </a:lnTo>
                  <a:lnTo>
                    <a:pt x="759174" y="268596"/>
                  </a:lnTo>
                  <a:lnTo>
                    <a:pt x="714542" y="286704"/>
                  </a:lnTo>
                  <a:lnTo>
                    <a:pt x="671023" y="305299"/>
                  </a:lnTo>
                  <a:lnTo>
                    <a:pt x="628642" y="324369"/>
                  </a:lnTo>
                  <a:lnTo>
                    <a:pt x="587422" y="343905"/>
                  </a:lnTo>
                  <a:lnTo>
                    <a:pt x="547386" y="363896"/>
                  </a:lnTo>
                  <a:lnTo>
                    <a:pt x="508559" y="384333"/>
                  </a:lnTo>
                  <a:lnTo>
                    <a:pt x="470965" y="405205"/>
                  </a:lnTo>
                  <a:lnTo>
                    <a:pt x="434626" y="426503"/>
                  </a:lnTo>
                  <a:lnTo>
                    <a:pt x="399566" y="448216"/>
                  </a:lnTo>
                  <a:lnTo>
                    <a:pt x="365811" y="470333"/>
                  </a:lnTo>
                  <a:lnTo>
                    <a:pt x="333382" y="492846"/>
                  </a:lnTo>
                  <a:lnTo>
                    <a:pt x="302304" y="515743"/>
                  </a:lnTo>
                  <a:lnTo>
                    <a:pt x="244295" y="562651"/>
                  </a:lnTo>
                  <a:lnTo>
                    <a:pt x="191973" y="610976"/>
                  </a:lnTo>
                  <a:lnTo>
                    <a:pt x="145529" y="660638"/>
                  </a:lnTo>
                  <a:lnTo>
                    <a:pt x="105151" y="711554"/>
                  </a:lnTo>
                  <a:lnTo>
                    <a:pt x="71031" y="763645"/>
                  </a:lnTo>
                  <a:lnTo>
                    <a:pt x="43356" y="816829"/>
                  </a:lnTo>
                  <a:lnTo>
                    <a:pt x="22318" y="871025"/>
                  </a:lnTo>
                  <a:lnTo>
                    <a:pt x="8105" y="926152"/>
                  </a:lnTo>
                  <a:lnTo>
                    <a:pt x="908" y="982129"/>
                  </a:lnTo>
                  <a:lnTo>
                    <a:pt x="0" y="1010412"/>
                  </a:lnTo>
                  <a:lnTo>
                    <a:pt x="252602" y="1010412"/>
                  </a:lnTo>
                  <a:lnTo>
                    <a:pt x="253507" y="982232"/>
                  </a:lnTo>
                  <a:lnTo>
                    <a:pt x="256204" y="954237"/>
                  </a:lnTo>
                  <a:lnTo>
                    <a:pt x="266885" y="898839"/>
                  </a:lnTo>
                  <a:lnTo>
                    <a:pt x="284460" y="844300"/>
                  </a:lnTo>
                  <a:lnTo>
                    <a:pt x="308747" y="790704"/>
                  </a:lnTo>
                  <a:lnTo>
                    <a:pt x="339560" y="738134"/>
                  </a:lnTo>
                  <a:lnTo>
                    <a:pt x="376714" y="686672"/>
                  </a:lnTo>
                  <a:lnTo>
                    <a:pt x="420026" y="636403"/>
                  </a:lnTo>
                  <a:lnTo>
                    <a:pt x="469311" y="587409"/>
                  </a:lnTo>
                  <a:lnTo>
                    <a:pt x="524385" y="539772"/>
                  </a:lnTo>
                  <a:lnTo>
                    <a:pt x="585062" y="493578"/>
                  </a:lnTo>
                  <a:lnTo>
                    <a:pt x="617445" y="471047"/>
                  </a:lnTo>
                  <a:lnTo>
                    <a:pt x="651160" y="448907"/>
                  </a:lnTo>
                  <a:lnTo>
                    <a:pt x="686183" y="427170"/>
                  </a:lnTo>
                  <a:lnTo>
                    <a:pt x="722492" y="405844"/>
                  </a:lnTo>
                  <a:lnTo>
                    <a:pt x="760064" y="384942"/>
                  </a:lnTo>
                  <a:lnTo>
                    <a:pt x="798875" y="364472"/>
                  </a:lnTo>
                  <a:lnTo>
                    <a:pt x="838903" y="344446"/>
                  </a:lnTo>
                  <a:lnTo>
                    <a:pt x="880125" y="324874"/>
                  </a:lnTo>
                  <a:lnTo>
                    <a:pt x="922516" y="305766"/>
                  </a:lnTo>
                  <a:lnTo>
                    <a:pt x="966056" y="287132"/>
                  </a:lnTo>
                  <a:lnTo>
                    <a:pt x="1010720" y="268984"/>
                  </a:lnTo>
                  <a:lnTo>
                    <a:pt x="1056485" y="251331"/>
                  </a:lnTo>
                  <a:lnTo>
                    <a:pt x="1103328" y="234184"/>
                  </a:lnTo>
                  <a:lnTo>
                    <a:pt x="1151227" y="217553"/>
                  </a:lnTo>
                  <a:lnTo>
                    <a:pt x="1200157" y="201448"/>
                  </a:lnTo>
                  <a:lnTo>
                    <a:pt x="1250097" y="185880"/>
                  </a:lnTo>
                  <a:lnTo>
                    <a:pt x="1301023" y="170860"/>
                  </a:lnTo>
                  <a:lnTo>
                    <a:pt x="1352912" y="156398"/>
                  </a:lnTo>
                  <a:lnTo>
                    <a:pt x="1405740" y="142503"/>
                  </a:lnTo>
                  <a:lnTo>
                    <a:pt x="1459486" y="129187"/>
                  </a:lnTo>
                  <a:lnTo>
                    <a:pt x="1514125" y="116460"/>
                  </a:lnTo>
                  <a:lnTo>
                    <a:pt x="1569636" y="104333"/>
                  </a:lnTo>
                  <a:lnTo>
                    <a:pt x="1625994" y="92815"/>
                  </a:lnTo>
                  <a:lnTo>
                    <a:pt x="1683176" y="81917"/>
                  </a:lnTo>
                  <a:lnTo>
                    <a:pt x="1741160" y="71649"/>
                  </a:lnTo>
                  <a:lnTo>
                    <a:pt x="1799923" y="62023"/>
                  </a:lnTo>
                  <a:lnTo>
                    <a:pt x="1859441" y="53047"/>
                  </a:lnTo>
                  <a:lnTo>
                    <a:pt x="1919692" y="44733"/>
                  </a:lnTo>
                  <a:lnTo>
                    <a:pt x="1980652" y="37092"/>
                  </a:lnTo>
                  <a:lnTo>
                    <a:pt x="2042299" y="30132"/>
                  </a:lnTo>
                  <a:lnTo>
                    <a:pt x="2104608" y="23866"/>
                  </a:lnTo>
                  <a:lnTo>
                    <a:pt x="2167558" y="18302"/>
                  </a:lnTo>
                  <a:lnTo>
                    <a:pt x="2231125" y="13452"/>
                  </a:lnTo>
                  <a:lnTo>
                    <a:pt x="2295287" y="9326"/>
                  </a:lnTo>
                  <a:lnTo>
                    <a:pt x="2360019" y="5935"/>
                  </a:lnTo>
                  <a:lnTo>
                    <a:pt x="2425299" y="3288"/>
                  </a:lnTo>
                  <a:lnTo>
                    <a:pt x="2491104" y="1397"/>
                  </a:lnTo>
                  <a:lnTo>
                    <a:pt x="2427970" y="365"/>
                  </a:lnTo>
                  <a:lnTo>
                    <a:pt x="2364740" y="0"/>
                  </a:lnTo>
                  <a:close/>
                </a:path>
              </a:pathLst>
            </a:custGeom>
            <a:solidFill>
              <a:srgbClr val="406897"/>
            </a:solidFill>
          </p:spPr>
          <p:txBody>
            <a:bodyPr wrap="square" lIns="0" tIns="0" rIns="0" bIns="0" rtlCol="0"/>
            <a:lstStyle/>
            <a:p>
              <a:endParaRPr/>
            </a:p>
          </p:txBody>
        </p:sp>
        <p:sp>
          <p:nvSpPr>
            <p:cNvPr id="8" name="object 8"/>
            <p:cNvSpPr/>
            <p:nvPr/>
          </p:nvSpPr>
          <p:spPr>
            <a:xfrm>
              <a:off x="1486662" y="1572006"/>
              <a:ext cx="5033645" cy="1010919"/>
            </a:xfrm>
            <a:custGeom>
              <a:avLst/>
              <a:gdLst/>
              <a:ahLst/>
              <a:cxnLst/>
              <a:rect l="l" t="t" r="r" b="b"/>
              <a:pathLst>
                <a:path w="5033645" h="1010919">
                  <a:moveTo>
                    <a:pt x="2491104" y="1397"/>
                  </a:moveTo>
                  <a:lnTo>
                    <a:pt x="2425299" y="3288"/>
                  </a:lnTo>
                  <a:lnTo>
                    <a:pt x="2360019" y="5935"/>
                  </a:lnTo>
                  <a:lnTo>
                    <a:pt x="2295287" y="9326"/>
                  </a:lnTo>
                  <a:lnTo>
                    <a:pt x="2231125" y="13452"/>
                  </a:lnTo>
                  <a:lnTo>
                    <a:pt x="2167558" y="18302"/>
                  </a:lnTo>
                  <a:lnTo>
                    <a:pt x="2104608" y="23866"/>
                  </a:lnTo>
                  <a:lnTo>
                    <a:pt x="2042299" y="30132"/>
                  </a:lnTo>
                  <a:lnTo>
                    <a:pt x="1980652" y="37092"/>
                  </a:lnTo>
                  <a:lnTo>
                    <a:pt x="1919692" y="44733"/>
                  </a:lnTo>
                  <a:lnTo>
                    <a:pt x="1859441" y="53047"/>
                  </a:lnTo>
                  <a:lnTo>
                    <a:pt x="1799923" y="62023"/>
                  </a:lnTo>
                  <a:lnTo>
                    <a:pt x="1741160" y="71649"/>
                  </a:lnTo>
                  <a:lnTo>
                    <a:pt x="1683176" y="81917"/>
                  </a:lnTo>
                  <a:lnTo>
                    <a:pt x="1625994" y="92815"/>
                  </a:lnTo>
                  <a:lnTo>
                    <a:pt x="1569636" y="104333"/>
                  </a:lnTo>
                  <a:lnTo>
                    <a:pt x="1514125" y="116460"/>
                  </a:lnTo>
                  <a:lnTo>
                    <a:pt x="1459486" y="129187"/>
                  </a:lnTo>
                  <a:lnTo>
                    <a:pt x="1405740" y="142503"/>
                  </a:lnTo>
                  <a:lnTo>
                    <a:pt x="1352912" y="156398"/>
                  </a:lnTo>
                  <a:lnTo>
                    <a:pt x="1301023" y="170860"/>
                  </a:lnTo>
                  <a:lnTo>
                    <a:pt x="1250097" y="185880"/>
                  </a:lnTo>
                  <a:lnTo>
                    <a:pt x="1200157" y="201448"/>
                  </a:lnTo>
                  <a:lnTo>
                    <a:pt x="1151227" y="217553"/>
                  </a:lnTo>
                  <a:lnTo>
                    <a:pt x="1103328" y="234184"/>
                  </a:lnTo>
                  <a:lnTo>
                    <a:pt x="1056485" y="251331"/>
                  </a:lnTo>
                  <a:lnTo>
                    <a:pt x="1010720" y="268984"/>
                  </a:lnTo>
                  <a:lnTo>
                    <a:pt x="966056" y="287132"/>
                  </a:lnTo>
                  <a:lnTo>
                    <a:pt x="922516" y="305766"/>
                  </a:lnTo>
                  <a:lnTo>
                    <a:pt x="880125" y="324874"/>
                  </a:lnTo>
                  <a:lnTo>
                    <a:pt x="838903" y="344446"/>
                  </a:lnTo>
                  <a:lnTo>
                    <a:pt x="798875" y="364472"/>
                  </a:lnTo>
                  <a:lnTo>
                    <a:pt x="760064" y="384942"/>
                  </a:lnTo>
                  <a:lnTo>
                    <a:pt x="722492" y="405844"/>
                  </a:lnTo>
                  <a:lnTo>
                    <a:pt x="686183" y="427170"/>
                  </a:lnTo>
                  <a:lnTo>
                    <a:pt x="651160" y="448907"/>
                  </a:lnTo>
                  <a:lnTo>
                    <a:pt x="617445" y="471047"/>
                  </a:lnTo>
                  <a:lnTo>
                    <a:pt x="585062" y="493578"/>
                  </a:lnTo>
                  <a:lnTo>
                    <a:pt x="554035" y="516490"/>
                  </a:lnTo>
                  <a:lnTo>
                    <a:pt x="496136" y="563416"/>
                  </a:lnTo>
                  <a:lnTo>
                    <a:pt x="443934" y="611741"/>
                  </a:lnTo>
                  <a:lnTo>
                    <a:pt x="397612" y="661383"/>
                  </a:lnTo>
                  <a:lnTo>
                    <a:pt x="357356" y="712259"/>
                  </a:lnTo>
                  <a:lnTo>
                    <a:pt x="323349" y="764286"/>
                  </a:lnTo>
                  <a:lnTo>
                    <a:pt x="295776" y="817379"/>
                  </a:lnTo>
                  <a:lnTo>
                    <a:pt x="274822" y="871457"/>
                  </a:lnTo>
                  <a:lnTo>
                    <a:pt x="260671" y="926436"/>
                  </a:lnTo>
                  <a:lnTo>
                    <a:pt x="253507" y="982232"/>
                  </a:lnTo>
                  <a:lnTo>
                    <a:pt x="252602" y="1010412"/>
                  </a:lnTo>
                  <a:lnTo>
                    <a:pt x="0" y="1010412"/>
                  </a:lnTo>
                  <a:lnTo>
                    <a:pt x="3618" y="954040"/>
                  </a:lnTo>
                  <a:lnTo>
                    <a:pt x="14347" y="898477"/>
                  </a:lnTo>
                  <a:lnTo>
                    <a:pt x="31996" y="843806"/>
                  </a:lnTo>
                  <a:lnTo>
                    <a:pt x="56376" y="790105"/>
                  </a:lnTo>
                  <a:lnTo>
                    <a:pt x="87297" y="737458"/>
                  </a:lnTo>
                  <a:lnTo>
                    <a:pt x="124570" y="685944"/>
                  </a:lnTo>
                  <a:lnTo>
                    <a:pt x="168004" y="635645"/>
                  </a:lnTo>
                  <a:lnTo>
                    <a:pt x="217411" y="586641"/>
                  </a:lnTo>
                  <a:lnTo>
                    <a:pt x="272600" y="539015"/>
                  </a:lnTo>
                  <a:lnTo>
                    <a:pt x="333382" y="492846"/>
                  </a:lnTo>
                  <a:lnTo>
                    <a:pt x="365811" y="470333"/>
                  </a:lnTo>
                  <a:lnTo>
                    <a:pt x="399566" y="448216"/>
                  </a:lnTo>
                  <a:lnTo>
                    <a:pt x="434626" y="426503"/>
                  </a:lnTo>
                  <a:lnTo>
                    <a:pt x="470965" y="405205"/>
                  </a:lnTo>
                  <a:lnTo>
                    <a:pt x="508559" y="384333"/>
                  </a:lnTo>
                  <a:lnTo>
                    <a:pt x="547386" y="363896"/>
                  </a:lnTo>
                  <a:lnTo>
                    <a:pt x="587422" y="343905"/>
                  </a:lnTo>
                  <a:lnTo>
                    <a:pt x="628642" y="324369"/>
                  </a:lnTo>
                  <a:lnTo>
                    <a:pt x="671023" y="305299"/>
                  </a:lnTo>
                  <a:lnTo>
                    <a:pt x="714542" y="286704"/>
                  </a:lnTo>
                  <a:lnTo>
                    <a:pt x="759174" y="268596"/>
                  </a:lnTo>
                  <a:lnTo>
                    <a:pt x="804896" y="250984"/>
                  </a:lnTo>
                  <a:lnTo>
                    <a:pt x="851684" y="233878"/>
                  </a:lnTo>
                  <a:lnTo>
                    <a:pt x="899515" y="217288"/>
                  </a:lnTo>
                  <a:lnTo>
                    <a:pt x="948365" y="201225"/>
                  </a:lnTo>
                  <a:lnTo>
                    <a:pt x="998209" y="185699"/>
                  </a:lnTo>
                  <a:lnTo>
                    <a:pt x="1049025" y="170719"/>
                  </a:lnTo>
                  <a:lnTo>
                    <a:pt x="1100789" y="156296"/>
                  </a:lnTo>
                  <a:lnTo>
                    <a:pt x="1153477" y="142441"/>
                  </a:lnTo>
                  <a:lnTo>
                    <a:pt x="1207065" y="129162"/>
                  </a:lnTo>
                  <a:lnTo>
                    <a:pt x="1261529" y="116471"/>
                  </a:lnTo>
                  <a:lnTo>
                    <a:pt x="1316846" y="104377"/>
                  </a:lnTo>
                  <a:lnTo>
                    <a:pt x="1372992" y="92890"/>
                  </a:lnTo>
                  <a:lnTo>
                    <a:pt x="1429944" y="82022"/>
                  </a:lnTo>
                  <a:lnTo>
                    <a:pt x="1487677" y="71781"/>
                  </a:lnTo>
                  <a:lnTo>
                    <a:pt x="1546169" y="62178"/>
                  </a:lnTo>
                  <a:lnTo>
                    <a:pt x="1605394" y="53223"/>
                  </a:lnTo>
                  <a:lnTo>
                    <a:pt x="1665330" y="44926"/>
                  </a:lnTo>
                  <a:lnTo>
                    <a:pt x="1725953" y="37298"/>
                  </a:lnTo>
                  <a:lnTo>
                    <a:pt x="1787239" y="30348"/>
                  </a:lnTo>
                  <a:lnTo>
                    <a:pt x="1849164" y="24087"/>
                  </a:lnTo>
                  <a:lnTo>
                    <a:pt x="1911705" y="18524"/>
                  </a:lnTo>
                  <a:lnTo>
                    <a:pt x="1974838" y="13670"/>
                  </a:lnTo>
                  <a:lnTo>
                    <a:pt x="2038539" y="9535"/>
                  </a:lnTo>
                  <a:lnTo>
                    <a:pt x="2102785" y="6129"/>
                  </a:lnTo>
                  <a:lnTo>
                    <a:pt x="2167552" y="3463"/>
                  </a:lnTo>
                  <a:lnTo>
                    <a:pt x="2232816" y="1545"/>
                  </a:lnTo>
                  <a:lnTo>
                    <a:pt x="2298553" y="388"/>
                  </a:lnTo>
                  <a:lnTo>
                    <a:pt x="2364740" y="0"/>
                  </a:lnTo>
                  <a:lnTo>
                    <a:pt x="2617342" y="0"/>
                  </a:lnTo>
                  <a:lnTo>
                    <a:pt x="2680614" y="358"/>
                  </a:lnTo>
                  <a:lnTo>
                    <a:pt x="2743546" y="1427"/>
                  </a:lnTo>
                  <a:lnTo>
                    <a:pt x="2806115" y="3199"/>
                  </a:lnTo>
                  <a:lnTo>
                    <a:pt x="2868296" y="5665"/>
                  </a:lnTo>
                  <a:lnTo>
                    <a:pt x="2930065" y="8819"/>
                  </a:lnTo>
                  <a:lnTo>
                    <a:pt x="2991398" y="12652"/>
                  </a:lnTo>
                  <a:lnTo>
                    <a:pt x="3052270" y="17155"/>
                  </a:lnTo>
                  <a:lnTo>
                    <a:pt x="3112659" y="22322"/>
                  </a:lnTo>
                  <a:lnTo>
                    <a:pt x="3172538" y="28143"/>
                  </a:lnTo>
                  <a:lnTo>
                    <a:pt x="3231884" y="34611"/>
                  </a:lnTo>
                  <a:lnTo>
                    <a:pt x="3290673" y="41717"/>
                  </a:lnTo>
                  <a:lnTo>
                    <a:pt x="3348880" y="49455"/>
                  </a:lnTo>
                  <a:lnTo>
                    <a:pt x="3406482" y="57815"/>
                  </a:lnTo>
                  <a:lnTo>
                    <a:pt x="3463454" y="66790"/>
                  </a:lnTo>
                  <a:lnTo>
                    <a:pt x="3519771" y="76372"/>
                  </a:lnTo>
                  <a:lnTo>
                    <a:pt x="3575410" y="86553"/>
                  </a:lnTo>
                  <a:lnTo>
                    <a:pt x="3630346" y="97324"/>
                  </a:lnTo>
                  <a:lnTo>
                    <a:pt x="3684556" y="108678"/>
                  </a:lnTo>
                  <a:lnTo>
                    <a:pt x="3738014" y="120606"/>
                  </a:lnTo>
                  <a:lnTo>
                    <a:pt x="3790696" y="133102"/>
                  </a:lnTo>
                  <a:lnTo>
                    <a:pt x="3842579" y="146156"/>
                  </a:lnTo>
                  <a:lnTo>
                    <a:pt x="3893639" y="159760"/>
                  </a:lnTo>
                  <a:lnTo>
                    <a:pt x="3943850" y="173908"/>
                  </a:lnTo>
                  <a:lnTo>
                    <a:pt x="3993188" y="188590"/>
                  </a:lnTo>
                  <a:lnTo>
                    <a:pt x="4041630" y="203798"/>
                  </a:lnTo>
                  <a:lnTo>
                    <a:pt x="4089152" y="219525"/>
                  </a:lnTo>
                  <a:lnTo>
                    <a:pt x="4135728" y="235763"/>
                  </a:lnTo>
                  <a:lnTo>
                    <a:pt x="4181335" y="252503"/>
                  </a:lnTo>
                  <a:lnTo>
                    <a:pt x="4225948" y="269738"/>
                  </a:lnTo>
                  <a:lnTo>
                    <a:pt x="4269544" y="287459"/>
                  </a:lnTo>
                  <a:lnTo>
                    <a:pt x="4312097" y="305659"/>
                  </a:lnTo>
                  <a:lnTo>
                    <a:pt x="4353585" y="324330"/>
                  </a:lnTo>
                  <a:lnTo>
                    <a:pt x="4393982" y="343463"/>
                  </a:lnTo>
                  <a:lnTo>
                    <a:pt x="4433264" y="363050"/>
                  </a:lnTo>
                  <a:lnTo>
                    <a:pt x="4471407" y="383084"/>
                  </a:lnTo>
                  <a:lnTo>
                    <a:pt x="4508387" y="403556"/>
                  </a:lnTo>
                  <a:lnTo>
                    <a:pt x="4544180" y="424459"/>
                  </a:lnTo>
                  <a:lnTo>
                    <a:pt x="4578761" y="445785"/>
                  </a:lnTo>
                  <a:lnTo>
                    <a:pt x="4612106" y="467524"/>
                  </a:lnTo>
                  <a:lnTo>
                    <a:pt x="4644191" y="489670"/>
                  </a:lnTo>
                  <a:lnTo>
                    <a:pt x="4674991" y="512215"/>
                  </a:lnTo>
                  <a:lnTo>
                    <a:pt x="4732642" y="558467"/>
                  </a:lnTo>
                  <a:lnTo>
                    <a:pt x="4784865" y="606216"/>
                  </a:lnTo>
                  <a:lnTo>
                    <a:pt x="4831466" y="655399"/>
                  </a:lnTo>
                  <a:lnTo>
                    <a:pt x="4872251" y="705951"/>
                  </a:lnTo>
                  <a:lnTo>
                    <a:pt x="4907026" y="757809"/>
                  </a:lnTo>
                  <a:lnTo>
                    <a:pt x="5033391" y="757809"/>
                  </a:lnTo>
                  <a:lnTo>
                    <a:pt x="4855845" y="1010412"/>
                  </a:lnTo>
                  <a:lnTo>
                    <a:pt x="4528185" y="757809"/>
                  </a:lnTo>
                  <a:lnTo>
                    <a:pt x="4654423" y="757809"/>
                  </a:lnTo>
                  <a:lnTo>
                    <a:pt x="4637798" y="731721"/>
                  </a:lnTo>
                  <a:lnTo>
                    <a:pt x="4599995" y="680508"/>
                  </a:lnTo>
                  <a:lnTo>
                    <a:pt x="4556278" y="630633"/>
                  </a:lnTo>
                  <a:lnTo>
                    <a:pt x="4506842" y="582158"/>
                  </a:lnTo>
                  <a:lnTo>
                    <a:pt x="4451880" y="535150"/>
                  </a:lnTo>
                  <a:lnTo>
                    <a:pt x="4391588" y="489670"/>
                  </a:lnTo>
                  <a:lnTo>
                    <a:pt x="4359503" y="467524"/>
                  </a:lnTo>
                  <a:lnTo>
                    <a:pt x="4326158" y="445785"/>
                  </a:lnTo>
                  <a:lnTo>
                    <a:pt x="4291577" y="424459"/>
                  </a:lnTo>
                  <a:lnTo>
                    <a:pt x="4255784" y="403556"/>
                  </a:lnTo>
                  <a:lnTo>
                    <a:pt x="4218804" y="383084"/>
                  </a:lnTo>
                  <a:lnTo>
                    <a:pt x="4180661" y="363050"/>
                  </a:lnTo>
                  <a:lnTo>
                    <a:pt x="4141379" y="343463"/>
                  </a:lnTo>
                  <a:lnTo>
                    <a:pt x="4100982" y="324330"/>
                  </a:lnTo>
                  <a:lnTo>
                    <a:pt x="4059494" y="305659"/>
                  </a:lnTo>
                  <a:lnTo>
                    <a:pt x="4016941" y="287459"/>
                  </a:lnTo>
                  <a:lnTo>
                    <a:pt x="3973345" y="269738"/>
                  </a:lnTo>
                  <a:lnTo>
                    <a:pt x="3928732" y="252503"/>
                  </a:lnTo>
                  <a:lnTo>
                    <a:pt x="3883125" y="235763"/>
                  </a:lnTo>
                  <a:lnTo>
                    <a:pt x="3836549" y="219525"/>
                  </a:lnTo>
                  <a:lnTo>
                    <a:pt x="3789027" y="203798"/>
                  </a:lnTo>
                  <a:lnTo>
                    <a:pt x="3740585" y="188590"/>
                  </a:lnTo>
                  <a:lnTo>
                    <a:pt x="3691247" y="173908"/>
                  </a:lnTo>
                  <a:lnTo>
                    <a:pt x="3641036" y="159760"/>
                  </a:lnTo>
                  <a:lnTo>
                    <a:pt x="3589976" y="146156"/>
                  </a:lnTo>
                  <a:lnTo>
                    <a:pt x="3538093" y="133102"/>
                  </a:lnTo>
                  <a:lnTo>
                    <a:pt x="3485411" y="120606"/>
                  </a:lnTo>
                  <a:lnTo>
                    <a:pt x="3431953" y="108678"/>
                  </a:lnTo>
                  <a:lnTo>
                    <a:pt x="3377743" y="97324"/>
                  </a:lnTo>
                  <a:lnTo>
                    <a:pt x="3322807" y="86553"/>
                  </a:lnTo>
                  <a:lnTo>
                    <a:pt x="3267168" y="76372"/>
                  </a:lnTo>
                  <a:lnTo>
                    <a:pt x="3210851" y="66790"/>
                  </a:lnTo>
                  <a:lnTo>
                    <a:pt x="3153879" y="57815"/>
                  </a:lnTo>
                  <a:lnTo>
                    <a:pt x="3096277" y="49455"/>
                  </a:lnTo>
                  <a:lnTo>
                    <a:pt x="3038070" y="41717"/>
                  </a:lnTo>
                  <a:lnTo>
                    <a:pt x="2979281" y="34611"/>
                  </a:lnTo>
                  <a:lnTo>
                    <a:pt x="2919935" y="28143"/>
                  </a:lnTo>
                  <a:lnTo>
                    <a:pt x="2860056" y="22322"/>
                  </a:lnTo>
                  <a:lnTo>
                    <a:pt x="2799667" y="17155"/>
                  </a:lnTo>
                  <a:lnTo>
                    <a:pt x="2738795" y="12652"/>
                  </a:lnTo>
                  <a:lnTo>
                    <a:pt x="2677462" y="8819"/>
                  </a:lnTo>
                  <a:lnTo>
                    <a:pt x="2615693" y="5665"/>
                  </a:lnTo>
                  <a:lnTo>
                    <a:pt x="2553512" y="3199"/>
                  </a:lnTo>
                  <a:lnTo>
                    <a:pt x="2490943" y="1427"/>
                  </a:lnTo>
                  <a:lnTo>
                    <a:pt x="2428011" y="358"/>
                  </a:lnTo>
                  <a:lnTo>
                    <a:pt x="2364740" y="0"/>
                  </a:lnTo>
                </a:path>
              </a:pathLst>
            </a:custGeom>
            <a:ln w="25908">
              <a:solidFill>
                <a:srgbClr val="385D89"/>
              </a:solidFill>
            </a:ln>
          </p:spPr>
          <p:txBody>
            <a:bodyPr wrap="square" lIns="0" tIns="0" rIns="0" bIns="0" rtlCol="0"/>
            <a:lstStyle/>
            <a:p>
              <a:endParaRPr/>
            </a:p>
          </p:txBody>
        </p:sp>
      </p:grpSp>
      <p:sp>
        <p:nvSpPr>
          <p:cNvPr id="9" name="object 9"/>
          <p:cNvSpPr txBox="1"/>
          <p:nvPr/>
        </p:nvSpPr>
        <p:spPr>
          <a:xfrm>
            <a:off x="2550284" y="1980002"/>
            <a:ext cx="3473707" cy="580928"/>
          </a:xfrm>
          <a:prstGeom prst="rect">
            <a:avLst/>
          </a:prstGeom>
          <a:solidFill>
            <a:srgbClr val="FFFFCC"/>
          </a:solidFill>
          <a:ln w="9144">
            <a:solidFill>
              <a:srgbClr val="006FC0"/>
            </a:solidFill>
          </a:ln>
        </p:spPr>
        <p:txBody>
          <a:bodyPr vert="horz" wrap="square" lIns="0" tIns="26670" rIns="0" bIns="0" rtlCol="0">
            <a:spAutoFit/>
          </a:bodyPr>
          <a:lstStyle/>
          <a:p>
            <a:pPr marL="91440">
              <a:lnSpc>
                <a:spcPct val="100000"/>
              </a:lnSpc>
              <a:spcBef>
                <a:spcPts val="210"/>
              </a:spcBef>
            </a:pPr>
            <a:r>
              <a:rPr lang="en-US" b="1" spc="-10" dirty="0">
                <a:latin typeface="Tahoma" panose="020B0604030504040204" pitchFamily="34" charset="0"/>
                <a:ea typeface="Tahoma" panose="020B0604030504040204" pitchFamily="34" charset="0"/>
                <a:cs typeface="Tahoma" panose="020B0604030504040204" pitchFamily="34" charset="0"/>
              </a:rPr>
              <a:t>For microbes</a:t>
            </a:r>
            <a:r>
              <a:rPr b="1" spc="-10" dirty="0">
                <a:latin typeface="Tahoma" panose="020B0604030504040204" pitchFamily="34" charset="0"/>
                <a:ea typeface="Tahoma" panose="020B0604030504040204" pitchFamily="34" charset="0"/>
                <a:cs typeface="Tahoma" panose="020B0604030504040204" pitchFamily="34" charset="0"/>
              </a:rPr>
              <a:t>:</a:t>
            </a:r>
            <a:endParaRPr b="1" dirty="0">
              <a:latin typeface="Tahoma" panose="020B0604030504040204" pitchFamily="34" charset="0"/>
              <a:ea typeface="Tahoma" panose="020B0604030504040204" pitchFamily="34" charset="0"/>
              <a:cs typeface="Tahoma" panose="020B0604030504040204" pitchFamily="34" charset="0"/>
            </a:endParaRPr>
          </a:p>
          <a:p>
            <a:pPr marL="514350" indent="-285750">
              <a:lnSpc>
                <a:spcPct val="100000"/>
              </a:lnSpc>
              <a:spcBef>
                <a:spcPts val="30"/>
              </a:spcBef>
              <a:buFont typeface="Wingdings" panose="05000000000000000000" pitchFamily="2" charset="2"/>
              <a:buChar char="ü"/>
              <a:tabLst>
                <a:tab pos="377825" algn="l"/>
              </a:tabLst>
            </a:pPr>
            <a:r>
              <a:rPr lang="en-US" spc="-5" dirty="0">
                <a:latin typeface="Tahoma" panose="020B0604030504040204" pitchFamily="34" charset="0"/>
                <a:ea typeface="Tahoma" panose="020B0604030504040204" pitchFamily="34" charset="0"/>
                <a:cs typeface="Tahoma" panose="020B0604030504040204" pitchFamily="34" charset="0"/>
              </a:rPr>
              <a:t>Provides n</a:t>
            </a:r>
            <a:r>
              <a:rPr spc="-5" dirty="0">
                <a:latin typeface="Tahoma" panose="020B0604030504040204" pitchFamily="34" charset="0"/>
                <a:ea typeface="Tahoma" panose="020B0604030504040204" pitchFamily="34" charset="0"/>
                <a:cs typeface="Tahoma" panose="020B0604030504040204" pitchFamily="34" charset="0"/>
              </a:rPr>
              <a:t>utrients</a:t>
            </a:r>
            <a:r>
              <a:rPr lang="en-US" spc="-5" dirty="0">
                <a:latin typeface="Tahoma" panose="020B0604030504040204" pitchFamily="34" charset="0"/>
                <a:ea typeface="Tahoma" panose="020B0604030504040204" pitchFamily="34" charset="0"/>
                <a:cs typeface="Tahoma" panose="020B0604030504040204" pitchFamily="34" charset="0"/>
              </a:rPr>
              <a:t> &amp; shelter </a:t>
            </a:r>
            <a:endParaRPr dirty="0">
              <a:latin typeface="Tahoma" panose="020B0604030504040204" pitchFamily="34" charset="0"/>
              <a:ea typeface="Tahoma" panose="020B0604030504040204" pitchFamily="34" charset="0"/>
              <a:cs typeface="Tahoma" panose="020B0604030504040204" pitchFamily="34" charset="0"/>
            </a:endParaRPr>
          </a:p>
        </p:txBody>
      </p:sp>
      <p:grpSp>
        <p:nvGrpSpPr>
          <p:cNvPr id="10" name="object 10"/>
          <p:cNvGrpSpPr/>
          <p:nvPr/>
        </p:nvGrpSpPr>
        <p:grpSpPr>
          <a:xfrm>
            <a:off x="1710689" y="4182562"/>
            <a:ext cx="5059680" cy="1035050"/>
            <a:chOff x="1434464" y="3560064"/>
            <a:chExt cx="5059680" cy="1035050"/>
          </a:xfrm>
        </p:grpSpPr>
        <p:sp>
          <p:nvSpPr>
            <p:cNvPr id="11" name="object 11"/>
            <p:cNvSpPr/>
            <p:nvPr/>
          </p:nvSpPr>
          <p:spPr>
            <a:xfrm>
              <a:off x="1447418" y="3573018"/>
              <a:ext cx="2668270" cy="1009015"/>
            </a:xfrm>
            <a:custGeom>
              <a:avLst/>
              <a:gdLst/>
              <a:ahLst/>
              <a:cxnLst/>
              <a:rect l="l" t="t" r="r" b="b"/>
              <a:pathLst>
                <a:path w="2668270" h="1009014">
                  <a:moveTo>
                    <a:pt x="177165" y="0"/>
                  </a:moveTo>
                  <a:lnTo>
                    <a:pt x="0" y="252222"/>
                  </a:lnTo>
                  <a:lnTo>
                    <a:pt x="126111" y="252222"/>
                  </a:lnTo>
                  <a:lnTo>
                    <a:pt x="142742" y="278265"/>
                  </a:lnTo>
                  <a:lnTo>
                    <a:pt x="180561" y="329391"/>
                  </a:lnTo>
                  <a:lnTo>
                    <a:pt x="224293" y="379184"/>
                  </a:lnTo>
                  <a:lnTo>
                    <a:pt x="273743" y="427579"/>
                  </a:lnTo>
                  <a:lnTo>
                    <a:pt x="328719" y="474513"/>
                  </a:lnTo>
                  <a:lnTo>
                    <a:pt x="389026" y="519920"/>
                  </a:lnTo>
                  <a:lnTo>
                    <a:pt x="421118" y="542031"/>
                  </a:lnTo>
                  <a:lnTo>
                    <a:pt x="454470" y="563737"/>
                  </a:lnTo>
                  <a:lnTo>
                    <a:pt x="489058" y="585029"/>
                  </a:lnTo>
                  <a:lnTo>
                    <a:pt x="524858" y="605900"/>
                  </a:lnTo>
                  <a:lnTo>
                    <a:pt x="561845" y="626341"/>
                  </a:lnTo>
                  <a:lnTo>
                    <a:pt x="599995" y="646345"/>
                  </a:lnTo>
                  <a:lnTo>
                    <a:pt x="639283" y="665903"/>
                  </a:lnTo>
                  <a:lnTo>
                    <a:pt x="679687" y="685007"/>
                  </a:lnTo>
                  <a:lnTo>
                    <a:pt x="721180" y="703650"/>
                  </a:lnTo>
                  <a:lnTo>
                    <a:pt x="763740" y="721823"/>
                  </a:lnTo>
                  <a:lnTo>
                    <a:pt x="807342" y="739518"/>
                  </a:lnTo>
                  <a:lnTo>
                    <a:pt x="851961" y="756728"/>
                  </a:lnTo>
                  <a:lnTo>
                    <a:pt x="897574" y="773444"/>
                  </a:lnTo>
                  <a:lnTo>
                    <a:pt x="944156" y="789659"/>
                  </a:lnTo>
                  <a:lnTo>
                    <a:pt x="991683" y="805364"/>
                  </a:lnTo>
                  <a:lnTo>
                    <a:pt x="1040131" y="820551"/>
                  </a:lnTo>
                  <a:lnTo>
                    <a:pt x="1089475" y="835212"/>
                  </a:lnTo>
                  <a:lnTo>
                    <a:pt x="1139691" y="849339"/>
                  </a:lnTo>
                  <a:lnTo>
                    <a:pt x="1190755" y="862925"/>
                  </a:lnTo>
                  <a:lnTo>
                    <a:pt x="1242643" y="875961"/>
                  </a:lnTo>
                  <a:lnTo>
                    <a:pt x="1295330" y="888439"/>
                  </a:lnTo>
                  <a:lnTo>
                    <a:pt x="1348793" y="900352"/>
                  </a:lnTo>
                  <a:lnTo>
                    <a:pt x="1403006" y="911690"/>
                  </a:lnTo>
                  <a:lnTo>
                    <a:pt x="1457946" y="922447"/>
                  </a:lnTo>
                  <a:lnTo>
                    <a:pt x="1513589" y="932614"/>
                  </a:lnTo>
                  <a:lnTo>
                    <a:pt x="1569910" y="942183"/>
                  </a:lnTo>
                  <a:lnTo>
                    <a:pt x="1626885" y="951146"/>
                  </a:lnTo>
                  <a:lnTo>
                    <a:pt x="1684490" y="959495"/>
                  </a:lnTo>
                  <a:lnTo>
                    <a:pt x="1742701" y="967223"/>
                  </a:lnTo>
                  <a:lnTo>
                    <a:pt x="1801492" y="974320"/>
                  </a:lnTo>
                  <a:lnTo>
                    <a:pt x="1860841" y="980780"/>
                  </a:lnTo>
                  <a:lnTo>
                    <a:pt x="1920723" y="986594"/>
                  </a:lnTo>
                  <a:lnTo>
                    <a:pt x="1981113" y="991753"/>
                  </a:lnTo>
                  <a:lnTo>
                    <a:pt x="2041987" y="996251"/>
                  </a:lnTo>
                  <a:lnTo>
                    <a:pt x="2103322" y="1000079"/>
                  </a:lnTo>
                  <a:lnTo>
                    <a:pt x="2165092" y="1003229"/>
                  </a:lnTo>
                  <a:lnTo>
                    <a:pt x="2227274" y="1005692"/>
                  </a:lnTo>
                  <a:lnTo>
                    <a:pt x="2289844" y="1007462"/>
                  </a:lnTo>
                  <a:lnTo>
                    <a:pt x="2352776" y="1008530"/>
                  </a:lnTo>
                  <a:lnTo>
                    <a:pt x="2416047" y="1008888"/>
                  </a:lnTo>
                  <a:lnTo>
                    <a:pt x="2668270" y="1008888"/>
                  </a:lnTo>
                  <a:lnTo>
                    <a:pt x="2604998" y="1008530"/>
                  </a:lnTo>
                  <a:lnTo>
                    <a:pt x="2542066" y="1007462"/>
                  </a:lnTo>
                  <a:lnTo>
                    <a:pt x="2479496" y="1005692"/>
                  </a:lnTo>
                  <a:lnTo>
                    <a:pt x="2417314" y="1003229"/>
                  </a:lnTo>
                  <a:lnTo>
                    <a:pt x="2355544" y="1000079"/>
                  </a:lnTo>
                  <a:lnTo>
                    <a:pt x="2294209" y="996251"/>
                  </a:lnTo>
                  <a:lnTo>
                    <a:pt x="2233335" y="991753"/>
                  </a:lnTo>
                  <a:lnTo>
                    <a:pt x="2172945" y="986594"/>
                  </a:lnTo>
                  <a:lnTo>
                    <a:pt x="2113063" y="980780"/>
                  </a:lnTo>
                  <a:lnTo>
                    <a:pt x="2053714" y="974320"/>
                  </a:lnTo>
                  <a:lnTo>
                    <a:pt x="1994923" y="967223"/>
                  </a:lnTo>
                  <a:lnTo>
                    <a:pt x="1936712" y="959495"/>
                  </a:lnTo>
                  <a:lnTo>
                    <a:pt x="1879107" y="951146"/>
                  </a:lnTo>
                  <a:lnTo>
                    <a:pt x="1822132" y="942183"/>
                  </a:lnTo>
                  <a:lnTo>
                    <a:pt x="1765811" y="932614"/>
                  </a:lnTo>
                  <a:lnTo>
                    <a:pt x="1710168" y="922447"/>
                  </a:lnTo>
                  <a:lnTo>
                    <a:pt x="1655228" y="911690"/>
                  </a:lnTo>
                  <a:lnTo>
                    <a:pt x="1601015" y="900352"/>
                  </a:lnTo>
                  <a:lnTo>
                    <a:pt x="1547552" y="888439"/>
                  </a:lnTo>
                  <a:lnTo>
                    <a:pt x="1494865" y="875961"/>
                  </a:lnTo>
                  <a:lnTo>
                    <a:pt x="1442977" y="862925"/>
                  </a:lnTo>
                  <a:lnTo>
                    <a:pt x="1391913" y="849339"/>
                  </a:lnTo>
                  <a:lnTo>
                    <a:pt x="1341697" y="835212"/>
                  </a:lnTo>
                  <a:lnTo>
                    <a:pt x="1292353" y="820551"/>
                  </a:lnTo>
                  <a:lnTo>
                    <a:pt x="1243905" y="805364"/>
                  </a:lnTo>
                  <a:lnTo>
                    <a:pt x="1196378" y="789659"/>
                  </a:lnTo>
                  <a:lnTo>
                    <a:pt x="1149796" y="773444"/>
                  </a:lnTo>
                  <a:lnTo>
                    <a:pt x="1104183" y="756728"/>
                  </a:lnTo>
                  <a:lnTo>
                    <a:pt x="1059564" y="739518"/>
                  </a:lnTo>
                  <a:lnTo>
                    <a:pt x="1015962" y="721823"/>
                  </a:lnTo>
                  <a:lnTo>
                    <a:pt x="973402" y="703650"/>
                  </a:lnTo>
                  <a:lnTo>
                    <a:pt x="931909" y="685007"/>
                  </a:lnTo>
                  <a:lnTo>
                    <a:pt x="891505" y="665903"/>
                  </a:lnTo>
                  <a:lnTo>
                    <a:pt x="852217" y="646345"/>
                  </a:lnTo>
                  <a:lnTo>
                    <a:pt x="814067" y="626341"/>
                  </a:lnTo>
                  <a:lnTo>
                    <a:pt x="777080" y="605900"/>
                  </a:lnTo>
                  <a:lnTo>
                    <a:pt x="741280" y="585029"/>
                  </a:lnTo>
                  <a:lnTo>
                    <a:pt x="706692" y="563737"/>
                  </a:lnTo>
                  <a:lnTo>
                    <a:pt x="673340" y="542031"/>
                  </a:lnTo>
                  <a:lnTo>
                    <a:pt x="641248" y="519920"/>
                  </a:lnTo>
                  <a:lnTo>
                    <a:pt x="610440" y="497411"/>
                  </a:lnTo>
                  <a:lnTo>
                    <a:pt x="552775" y="451233"/>
                  </a:lnTo>
                  <a:lnTo>
                    <a:pt x="500537" y="403560"/>
                  </a:lnTo>
                  <a:lnTo>
                    <a:pt x="453922" y="354458"/>
                  </a:lnTo>
                  <a:lnTo>
                    <a:pt x="413122" y="303991"/>
                  </a:lnTo>
                  <a:lnTo>
                    <a:pt x="378332" y="252222"/>
                  </a:lnTo>
                  <a:lnTo>
                    <a:pt x="504444" y="252222"/>
                  </a:lnTo>
                  <a:lnTo>
                    <a:pt x="177165" y="0"/>
                  </a:lnTo>
                  <a:close/>
                </a:path>
              </a:pathLst>
            </a:custGeom>
            <a:solidFill>
              <a:srgbClr val="4F81BC"/>
            </a:solidFill>
          </p:spPr>
          <p:txBody>
            <a:bodyPr wrap="square" lIns="0" tIns="0" rIns="0" bIns="0" rtlCol="0"/>
            <a:lstStyle/>
            <a:p>
              <a:endParaRPr/>
            </a:p>
          </p:txBody>
        </p:sp>
        <p:sp>
          <p:nvSpPr>
            <p:cNvPr id="12" name="object 12"/>
            <p:cNvSpPr/>
            <p:nvPr/>
          </p:nvSpPr>
          <p:spPr>
            <a:xfrm>
              <a:off x="3989577" y="3573018"/>
              <a:ext cx="2491740" cy="1009015"/>
            </a:xfrm>
            <a:custGeom>
              <a:avLst/>
              <a:gdLst/>
              <a:ahLst/>
              <a:cxnLst/>
              <a:rect l="l" t="t" r="r" b="b"/>
              <a:pathLst>
                <a:path w="2491740" h="1009014">
                  <a:moveTo>
                    <a:pt x="2491232" y="0"/>
                  </a:moveTo>
                  <a:lnTo>
                    <a:pt x="2239010" y="0"/>
                  </a:lnTo>
                  <a:lnTo>
                    <a:pt x="2238105" y="28139"/>
                  </a:lnTo>
                  <a:lnTo>
                    <a:pt x="2235407" y="56094"/>
                  </a:lnTo>
                  <a:lnTo>
                    <a:pt x="2224724" y="111414"/>
                  </a:lnTo>
                  <a:lnTo>
                    <a:pt x="2207144" y="165875"/>
                  </a:lnTo>
                  <a:lnTo>
                    <a:pt x="2182851" y="219395"/>
                  </a:lnTo>
                  <a:lnTo>
                    <a:pt x="2152031" y="271890"/>
                  </a:lnTo>
                  <a:lnTo>
                    <a:pt x="2114867" y="323278"/>
                  </a:lnTo>
                  <a:lnTo>
                    <a:pt x="2071545" y="373475"/>
                  </a:lnTo>
                  <a:lnTo>
                    <a:pt x="2022249" y="422399"/>
                  </a:lnTo>
                  <a:lnTo>
                    <a:pt x="1967163" y="469967"/>
                  </a:lnTo>
                  <a:lnTo>
                    <a:pt x="1906472" y="516095"/>
                  </a:lnTo>
                  <a:lnTo>
                    <a:pt x="1874083" y="538593"/>
                  </a:lnTo>
                  <a:lnTo>
                    <a:pt x="1840361" y="560700"/>
                  </a:lnTo>
                  <a:lnTo>
                    <a:pt x="1805330" y="582406"/>
                  </a:lnTo>
                  <a:lnTo>
                    <a:pt x="1769013" y="603700"/>
                  </a:lnTo>
                  <a:lnTo>
                    <a:pt x="1731434" y="624572"/>
                  </a:lnTo>
                  <a:lnTo>
                    <a:pt x="1692615" y="645011"/>
                  </a:lnTo>
                  <a:lnTo>
                    <a:pt x="1652579" y="665008"/>
                  </a:lnTo>
                  <a:lnTo>
                    <a:pt x="1611349" y="684551"/>
                  </a:lnTo>
                  <a:lnTo>
                    <a:pt x="1568948" y="703631"/>
                  </a:lnTo>
                  <a:lnTo>
                    <a:pt x="1525401" y="722237"/>
                  </a:lnTo>
                  <a:lnTo>
                    <a:pt x="1480728" y="740358"/>
                  </a:lnTo>
                  <a:lnTo>
                    <a:pt x="1434955" y="757984"/>
                  </a:lnTo>
                  <a:lnTo>
                    <a:pt x="1388102" y="775106"/>
                  </a:lnTo>
                  <a:lnTo>
                    <a:pt x="1340195" y="791711"/>
                  </a:lnTo>
                  <a:lnTo>
                    <a:pt x="1291256" y="807791"/>
                  </a:lnTo>
                  <a:lnTo>
                    <a:pt x="1241307" y="823335"/>
                  </a:lnTo>
                  <a:lnTo>
                    <a:pt x="1190372" y="838332"/>
                  </a:lnTo>
                  <a:lnTo>
                    <a:pt x="1138475" y="852772"/>
                  </a:lnTo>
                  <a:lnTo>
                    <a:pt x="1085637" y="866644"/>
                  </a:lnTo>
                  <a:lnTo>
                    <a:pt x="1031882" y="879939"/>
                  </a:lnTo>
                  <a:lnTo>
                    <a:pt x="977234" y="892645"/>
                  </a:lnTo>
                  <a:lnTo>
                    <a:pt x="921715" y="904753"/>
                  </a:lnTo>
                  <a:lnTo>
                    <a:pt x="865348" y="916252"/>
                  </a:lnTo>
                  <a:lnTo>
                    <a:pt x="808157" y="927132"/>
                  </a:lnTo>
                  <a:lnTo>
                    <a:pt x="750164" y="937382"/>
                  </a:lnTo>
                  <a:lnTo>
                    <a:pt x="691393" y="946992"/>
                  </a:lnTo>
                  <a:lnTo>
                    <a:pt x="631866" y="955952"/>
                  </a:lnTo>
                  <a:lnTo>
                    <a:pt x="571607" y="964250"/>
                  </a:lnTo>
                  <a:lnTo>
                    <a:pt x="510639" y="971878"/>
                  </a:lnTo>
                  <a:lnTo>
                    <a:pt x="448984" y="978824"/>
                  </a:lnTo>
                  <a:lnTo>
                    <a:pt x="386667" y="985078"/>
                  </a:lnTo>
                  <a:lnTo>
                    <a:pt x="323709" y="990630"/>
                  </a:lnTo>
                  <a:lnTo>
                    <a:pt x="260134" y="995469"/>
                  </a:lnTo>
                  <a:lnTo>
                    <a:pt x="195965" y="999585"/>
                  </a:lnTo>
                  <a:lnTo>
                    <a:pt x="131226" y="1002967"/>
                  </a:lnTo>
                  <a:lnTo>
                    <a:pt x="65939" y="1005606"/>
                  </a:lnTo>
                  <a:lnTo>
                    <a:pt x="0" y="1007491"/>
                  </a:lnTo>
                  <a:lnTo>
                    <a:pt x="63055" y="1008522"/>
                  </a:lnTo>
                  <a:lnTo>
                    <a:pt x="126111" y="1008888"/>
                  </a:lnTo>
                  <a:lnTo>
                    <a:pt x="192310" y="1008500"/>
                  </a:lnTo>
                  <a:lnTo>
                    <a:pt x="258060" y="1007344"/>
                  </a:lnTo>
                  <a:lnTo>
                    <a:pt x="323336" y="1005429"/>
                  </a:lnTo>
                  <a:lnTo>
                    <a:pt x="388115" y="1002766"/>
                  </a:lnTo>
                  <a:lnTo>
                    <a:pt x="452372" y="999365"/>
                  </a:lnTo>
                  <a:lnTo>
                    <a:pt x="516085" y="995236"/>
                  </a:lnTo>
                  <a:lnTo>
                    <a:pt x="579230" y="990389"/>
                  </a:lnTo>
                  <a:lnTo>
                    <a:pt x="641782" y="984835"/>
                  </a:lnTo>
                  <a:lnTo>
                    <a:pt x="703719" y="978582"/>
                  </a:lnTo>
                  <a:lnTo>
                    <a:pt x="765015" y="971642"/>
                  </a:lnTo>
                  <a:lnTo>
                    <a:pt x="825649" y="964024"/>
                  </a:lnTo>
                  <a:lnTo>
                    <a:pt x="885595" y="955740"/>
                  </a:lnTo>
                  <a:lnTo>
                    <a:pt x="944831" y="946797"/>
                  </a:lnTo>
                  <a:lnTo>
                    <a:pt x="1003332" y="937208"/>
                  </a:lnTo>
                  <a:lnTo>
                    <a:pt x="1061075" y="926982"/>
                  </a:lnTo>
                  <a:lnTo>
                    <a:pt x="1118036" y="916129"/>
                  </a:lnTo>
                  <a:lnTo>
                    <a:pt x="1174192" y="904659"/>
                  </a:lnTo>
                  <a:lnTo>
                    <a:pt x="1229518" y="892583"/>
                  </a:lnTo>
                  <a:lnTo>
                    <a:pt x="1283991" y="879910"/>
                  </a:lnTo>
                  <a:lnTo>
                    <a:pt x="1337588" y="866651"/>
                  </a:lnTo>
                  <a:lnTo>
                    <a:pt x="1390284" y="852815"/>
                  </a:lnTo>
                  <a:lnTo>
                    <a:pt x="1442056" y="838413"/>
                  </a:lnTo>
                  <a:lnTo>
                    <a:pt x="1492880" y="823455"/>
                  </a:lnTo>
                  <a:lnTo>
                    <a:pt x="1542732" y="807951"/>
                  </a:lnTo>
                  <a:lnTo>
                    <a:pt x="1591589" y="791912"/>
                  </a:lnTo>
                  <a:lnTo>
                    <a:pt x="1639428" y="775347"/>
                  </a:lnTo>
                  <a:lnTo>
                    <a:pt x="1686223" y="758266"/>
                  </a:lnTo>
                  <a:lnTo>
                    <a:pt x="1731952" y="740679"/>
                  </a:lnTo>
                  <a:lnTo>
                    <a:pt x="1776591" y="722598"/>
                  </a:lnTo>
                  <a:lnTo>
                    <a:pt x="1820116" y="704031"/>
                  </a:lnTo>
                  <a:lnTo>
                    <a:pt x="1862503" y="684989"/>
                  </a:lnTo>
                  <a:lnTo>
                    <a:pt x="1903730" y="665482"/>
                  </a:lnTo>
                  <a:lnTo>
                    <a:pt x="1943771" y="645520"/>
                  </a:lnTo>
                  <a:lnTo>
                    <a:pt x="1982603" y="625114"/>
                  </a:lnTo>
                  <a:lnTo>
                    <a:pt x="2020203" y="604272"/>
                  </a:lnTo>
                  <a:lnTo>
                    <a:pt x="2056547" y="583007"/>
                  </a:lnTo>
                  <a:lnTo>
                    <a:pt x="2091612" y="561327"/>
                  </a:lnTo>
                  <a:lnTo>
                    <a:pt x="2125372" y="539242"/>
                  </a:lnTo>
                  <a:lnTo>
                    <a:pt x="2157805" y="516764"/>
                  </a:lnTo>
                  <a:lnTo>
                    <a:pt x="2188888" y="493901"/>
                  </a:lnTo>
                  <a:lnTo>
                    <a:pt x="2246905" y="447064"/>
                  </a:lnTo>
                  <a:lnTo>
                    <a:pt x="2299233" y="398812"/>
                  </a:lnTo>
                  <a:lnTo>
                    <a:pt x="2345684" y="349227"/>
                  </a:lnTo>
                  <a:lnTo>
                    <a:pt x="2386066" y="298389"/>
                  </a:lnTo>
                  <a:lnTo>
                    <a:pt x="2420192" y="246378"/>
                  </a:lnTo>
                  <a:lnTo>
                    <a:pt x="2447869" y="193277"/>
                  </a:lnTo>
                  <a:lnTo>
                    <a:pt x="2468910" y="139166"/>
                  </a:lnTo>
                  <a:lnTo>
                    <a:pt x="2483125" y="84125"/>
                  </a:lnTo>
                  <a:lnTo>
                    <a:pt x="2490323" y="28237"/>
                  </a:lnTo>
                  <a:lnTo>
                    <a:pt x="2491232" y="0"/>
                  </a:lnTo>
                  <a:close/>
                </a:path>
              </a:pathLst>
            </a:custGeom>
            <a:solidFill>
              <a:srgbClr val="406897"/>
            </a:solidFill>
          </p:spPr>
          <p:txBody>
            <a:bodyPr wrap="square" lIns="0" tIns="0" rIns="0" bIns="0" rtlCol="0"/>
            <a:lstStyle/>
            <a:p>
              <a:endParaRPr/>
            </a:p>
          </p:txBody>
        </p:sp>
        <p:sp>
          <p:nvSpPr>
            <p:cNvPr id="13" name="object 13"/>
            <p:cNvSpPr/>
            <p:nvPr/>
          </p:nvSpPr>
          <p:spPr>
            <a:xfrm>
              <a:off x="1447418" y="3573018"/>
              <a:ext cx="5033645" cy="1009015"/>
            </a:xfrm>
            <a:custGeom>
              <a:avLst/>
              <a:gdLst/>
              <a:ahLst/>
              <a:cxnLst/>
              <a:rect l="l" t="t" r="r" b="b"/>
              <a:pathLst>
                <a:path w="5033645" h="1009014">
                  <a:moveTo>
                    <a:pt x="2542285" y="1007491"/>
                  </a:moveTo>
                  <a:lnTo>
                    <a:pt x="2608098" y="1005606"/>
                  </a:lnTo>
                  <a:lnTo>
                    <a:pt x="2673385" y="1002967"/>
                  </a:lnTo>
                  <a:lnTo>
                    <a:pt x="2738124" y="999585"/>
                  </a:lnTo>
                  <a:lnTo>
                    <a:pt x="2802293" y="995469"/>
                  </a:lnTo>
                  <a:lnTo>
                    <a:pt x="2865868" y="990630"/>
                  </a:lnTo>
                  <a:lnTo>
                    <a:pt x="2928826" y="985078"/>
                  </a:lnTo>
                  <a:lnTo>
                    <a:pt x="2991143" y="978824"/>
                  </a:lnTo>
                  <a:lnTo>
                    <a:pt x="3052798" y="971878"/>
                  </a:lnTo>
                  <a:lnTo>
                    <a:pt x="3113766" y="964250"/>
                  </a:lnTo>
                  <a:lnTo>
                    <a:pt x="3174025" y="955952"/>
                  </a:lnTo>
                  <a:lnTo>
                    <a:pt x="3233552" y="946992"/>
                  </a:lnTo>
                  <a:lnTo>
                    <a:pt x="3292323" y="937382"/>
                  </a:lnTo>
                  <a:lnTo>
                    <a:pt x="3350316" y="927132"/>
                  </a:lnTo>
                  <a:lnTo>
                    <a:pt x="3407507" y="916252"/>
                  </a:lnTo>
                  <a:lnTo>
                    <a:pt x="3463874" y="904753"/>
                  </a:lnTo>
                  <a:lnTo>
                    <a:pt x="3519393" y="892645"/>
                  </a:lnTo>
                  <a:lnTo>
                    <a:pt x="3574041" y="879939"/>
                  </a:lnTo>
                  <a:lnTo>
                    <a:pt x="3627796" y="866644"/>
                  </a:lnTo>
                  <a:lnTo>
                    <a:pt x="3680634" y="852772"/>
                  </a:lnTo>
                  <a:lnTo>
                    <a:pt x="3732531" y="838332"/>
                  </a:lnTo>
                  <a:lnTo>
                    <a:pt x="3783466" y="823335"/>
                  </a:lnTo>
                  <a:lnTo>
                    <a:pt x="3833415" y="807791"/>
                  </a:lnTo>
                  <a:lnTo>
                    <a:pt x="3882354" y="791711"/>
                  </a:lnTo>
                  <a:lnTo>
                    <a:pt x="3930261" y="775106"/>
                  </a:lnTo>
                  <a:lnTo>
                    <a:pt x="3977114" y="757984"/>
                  </a:lnTo>
                  <a:lnTo>
                    <a:pt x="4022887" y="740358"/>
                  </a:lnTo>
                  <a:lnTo>
                    <a:pt x="4067560" y="722237"/>
                  </a:lnTo>
                  <a:lnTo>
                    <a:pt x="4111107" y="703631"/>
                  </a:lnTo>
                  <a:lnTo>
                    <a:pt x="4153508" y="684551"/>
                  </a:lnTo>
                  <a:lnTo>
                    <a:pt x="4194738" y="665008"/>
                  </a:lnTo>
                  <a:lnTo>
                    <a:pt x="4234774" y="645011"/>
                  </a:lnTo>
                  <a:lnTo>
                    <a:pt x="4273593" y="624572"/>
                  </a:lnTo>
                  <a:lnTo>
                    <a:pt x="4311172" y="603700"/>
                  </a:lnTo>
                  <a:lnTo>
                    <a:pt x="4347489" y="582406"/>
                  </a:lnTo>
                  <a:lnTo>
                    <a:pt x="4382520" y="560700"/>
                  </a:lnTo>
                  <a:lnTo>
                    <a:pt x="4416242" y="538593"/>
                  </a:lnTo>
                  <a:lnTo>
                    <a:pt x="4448631" y="516095"/>
                  </a:lnTo>
                  <a:lnTo>
                    <a:pt x="4479666" y="493216"/>
                  </a:lnTo>
                  <a:lnTo>
                    <a:pt x="4537577" y="446358"/>
                  </a:lnTo>
                  <a:lnTo>
                    <a:pt x="4589791" y="398102"/>
                  </a:lnTo>
                  <a:lnTo>
                    <a:pt x="4636124" y="348530"/>
                  </a:lnTo>
                  <a:lnTo>
                    <a:pt x="4676389" y="297727"/>
                  </a:lnTo>
                  <a:lnTo>
                    <a:pt x="4710404" y="245775"/>
                  </a:lnTo>
                  <a:lnTo>
                    <a:pt x="4737984" y="192758"/>
                  </a:lnTo>
                  <a:lnTo>
                    <a:pt x="4758943" y="138757"/>
                  </a:lnTo>
                  <a:lnTo>
                    <a:pt x="4773098" y="83856"/>
                  </a:lnTo>
                  <a:lnTo>
                    <a:pt x="4780264" y="28139"/>
                  </a:lnTo>
                  <a:lnTo>
                    <a:pt x="4781169" y="0"/>
                  </a:lnTo>
                  <a:lnTo>
                    <a:pt x="5033391" y="0"/>
                  </a:lnTo>
                  <a:lnTo>
                    <a:pt x="5029772" y="56282"/>
                  </a:lnTo>
                  <a:lnTo>
                    <a:pt x="5019042" y="111757"/>
                  </a:lnTo>
                  <a:lnTo>
                    <a:pt x="5001390" y="166343"/>
                  </a:lnTo>
                  <a:lnTo>
                    <a:pt x="4977007" y="219959"/>
                  </a:lnTo>
                  <a:lnTo>
                    <a:pt x="4946082" y="272525"/>
                  </a:lnTo>
                  <a:lnTo>
                    <a:pt x="4908804" y="323959"/>
                  </a:lnTo>
                  <a:lnTo>
                    <a:pt x="4865364" y="374181"/>
                  </a:lnTo>
                  <a:lnTo>
                    <a:pt x="4815951" y="423110"/>
                  </a:lnTo>
                  <a:lnTo>
                    <a:pt x="4760755" y="470664"/>
                  </a:lnTo>
                  <a:lnTo>
                    <a:pt x="4699964" y="516764"/>
                  </a:lnTo>
                  <a:lnTo>
                    <a:pt x="4667531" y="539242"/>
                  </a:lnTo>
                  <a:lnTo>
                    <a:pt x="4633771" y="561327"/>
                  </a:lnTo>
                  <a:lnTo>
                    <a:pt x="4598706" y="583007"/>
                  </a:lnTo>
                  <a:lnTo>
                    <a:pt x="4562362" y="604272"/>
                  </a:lnTo>
                  <a:lnTo>
                    <a:pt x="4524762" y="625114"/>
                  </a:lnTo>
                  <a:lnTo>
                    <a:pt x="4485930" y="645520"/>
                  </a:lnTo>
                  <a:lnTo>
                    <a:pt x="4445889" y="665482"/>
                  </a:lnTo>
                  <a:lnTo>
                    <a:pt x="4404662" y="684989"/>
                  </a:lnTo>
                  <a:lnTo>
                    <a:pt x="4362275" y="704031"/>
                  </a:lnTo>
                  <a:lnTo>
                    <a:pt x="4318750" y="722598"/>
                  </a:lnTo>
                  <a:lnTo>
                    <a:pt x="4274111" y="740679"/>
                  </a:lnTo>
                  <a:lnTo>
                    <a:pt x="4228382" y="758266"/>
                  </a:lnTo>
                  <a:lnTo>
                    <a:pt x="4181587" y="775347"/>
                  </a:lnTo>
                  <a:lnTo>
                    <a:pt x="4133748" y="791912"/>
                  </a:lnTo>
                  <a:lnTo>
                    <a:pt x="4084891" y="807951"/>
                  </a:lnTo>
                  <a:lnTo>
                    <a:pt x="4035039" y="823455"/>
                  </a:lnTo>
                  <a:lnTo>
                    <a:pt x="3984215" y="838413"/>
                  </a:lnTo>
                  <a:lnTo>
                    <a:pt x="3932443" y="852815"/>
                  </a:lnTo>
                  <a:lnTo>
                    <a:pt x="3879747" y="866651"/>
                  </a:lnTo>
                  <a:lnTo>
                    <a:pt x="3826150" y="879910"/>
                  </a:lnTo>
                  <a:lnTo>
                    <a:pt x="3771677" y="892583"/>
                  </a:lnTo>
                  <a:lnTo>
                    <a:pt x="3716351" y="904659"/>
                  </a:lnTo>
                  <a:lnTo>
                    <a:pt x="3660195" y="916129"/>
                  </a:lnTo>
                  <a:lnTo>
                    <a:pt x="3603234" y="926982"/>
                  </a:lnTo>
                  <a:lnTo>
                    <a:pt x="3545491" y="937208"/>
                  </a:lnTo>
                  <a:lnTo>
                    <a:pt x="3486990" y="946797"/>
                  </a:lnTo>
                  <a:lnTo>
                    <a:pt x="3427754" y="955740"/>
                  </a:lnTo>
                  <a:lnTo>
                    <a:pt x="3367808" y="964024"/>
                  </a:lnTo>
                  <a:lnTo>
                    <a:pt x="3307174" y="971642"/>
                  </a:lnTo>
                  <a:lnTo>
                    <a:pt x="3245878" y="978582"/>
                  </a:lnTo>
                  <a:lnTo>
                    <a:pt x="3183941" y="984835"/>
                  </a:lnTo>
                  <a:lnTo>
                    <a:pt x="3121389" y="990389"/>
                  </a:lnTo>
                  <a:lnTo>
                    <a:pt x="3058244" y="995236"/>
                  </a:lnTo>
                  <a:lnTo>
                    <a:pt x="2994531" y="999365"/>
                  </a:lnTo>
                  <a:lnTo>
                    <a:pt x="2930274" y="1002766"/>
                  </a:lnTo>
                  <a:lnTo>
                    <a:pt x="2865495" y="1005429"/>
                  </a:lnTo>
                  <a:lnTo>
                    <a:pt x="2800219" y="1007344"/>
                  </a:lnTo>
                  <a:lnTo>
                    <a:pt x="2734469" y="1008500"/>
                  </a:lnTo>
                  <a:lnTo>
                    <a:pt x="2668270" y="1008888"/>
                  </a:lnTo>
                  <a:lnTo>
                    <a:pt x="2416047" y="1008888"/>
                  </a:lnTo>
                  <a:lnTo>
                    <a:pt x="2352776" y="1008530"/>
                  </a:lnTo>
                  <a:lnTo>
                    <a:pt x="2289844" y="1007462"/>
                  </a:lnTo>
                  <a:lnTo>
                    <a:pt x="2227274" y="1005692"/>
                  </a:lnTo>
                  <a:lnTo>
                    <a:pt x="2165092" y="1003229"/>
                  </a:lnTo>
                  <a:lnTo>
                    <a:pt x="2103322" y="1000079"/>
                  </a:lnTo>
                  <a:lnTo>
                    <a:pt x="2041987" y="996251"/>
                  </a:lnTo>
                  <a:lnTo>
                    <a:pt x="1981113" y="991753"/>
                  </a:lnTo>
                  <a:lnTo>
                    <a:pt x="1920723" y="986594"/>
                  </a:lnTo>
                  <a:lnTo>
                    <a:pt x="1860841" y="980780"/>
                  </a:lnTo>
                  <a:lnTo>
                    <a:pt x="1801492" y="974320"/>
                  </a:lnTo>
                  <a:lnTo>
                    <a:pt x="1742701" y="967223"/>
                  </a:lnTo>
                  <a:lnTo>
                    <a:pt x="1684490" y="959495"/>
                  </a:lnTo>
                  <a:lnTo>
                    <a:pt x="1626885" y="951146"/>
                  </a:lnTo>
                  <a:lnTo>
                    <a:pt x="1569910" y="942183"/>
                  </a:lnTo>
                  <a:lnTo>
                    <a:pt x="1513589" y="932614"/>
                  </a:lnTo>
                  <a:lnTo>
                    <a:pt x="1457946" y="922447"/>
                  </a:lnTo>
                  <a:lnTo>
                    <a:pt x="1403006" y="911690"/>
                  </a:lnTo>
                  <a:lnTo>
                    <a:pt x="1348793" y="900352"/>
                  </a:lnTo>
                  <a:lnTo>
                    <a:pt x="1295330" y="888439"/>
                  </a:lnTo>
                  <a:lnTo>
                    <a:pt x="1242643" y="875961"/>
                  </a:lnTo>
                  <a:lnTo>
                    <a:pt x="1190755" y="862925"/>
                  </a:lnTo>
                  <a:lnTo>
                    <a:pt x="1139691" y="849339"/>
                  </a:lnTo>
                  <a:lnTo>
                    <a:pt x="1089475" y="835212"/>
                  </a:lnTo>
                  <a:lnTo>
                    <a:pt x="1040131" y="820551"/>
                  </a:lnTo>
                  <a:lnTo>
                    <a:pt x="991683" y="805364"/>
                  </a:lnTo>
                  <a:lnTo>
                    <a:pt x="944156" y="789659"/>
                  </a:lnTo>
                  <a:lnTo>
                    <a:pt x="897574" y="773444"/>
                  </a:lnTo>
                  <a:lnTo>
                    <a:pt x="851961" y="756728"/>
                  </a:lnTo>
                  <a:lnTo>
                    <a:pt x="807342" y="739518"/>
                  </a:lnTo>
                  <a:lnTo>
                    <a:pt x="763740" y="721823"/>
                  </a:lnTo>
                  <a:lnTo>
                    <a:pt x="721180" y="703650"/>
                  </a:lnTo>
                  <a:lnTo>
                    <a:pt x="679687" y="685007"/>
                  </a:lnTo>
                  <a:lnTo>
                    <a:pt x="639283" y="665903"/>
                  </a:lnTo>
                  <a:lnTo>
                    <a:pt x="599995" y="646345"/>
                  </a:lnTo>
                  <a:lnTo>
                    <a:pt x="561845" y="626341"/>
                  </a:lnTo>
                  <a:lnTo>
                    <a:pt x="524858" y="605900"/>
                  </a:lnTo>
                  <a:lnTo>
                    <a:pt x="489058" y="585029"/>
                  </a:lnTo>
                  <a:lnTo>
                    <a:pt x="454470" y="563737"/>
                  </a:lnTo>
                  <a:lnTo>
                    <a:pt x="421118" y="542031"/>
                  </a:lnTo>
                  <a:lnTo>
                    <a:pt x="389026" y="519920"/>
                  </a:lnTo>
                  <a:lnTo>
                    <a:pt x="358218" y="497411"/>
                  </a:lnTo>
                  <a:lnTo>
                    <a:pt x="300553" y="451233"/>
                  </a:lnTo>
                  <a:lnTo>
                    <a:pt x="248315" y="403560"/>
                  </a:lnTo>
                  <a:lnTo>
                    <a:pt x="201700" y="354458"/>
                  </a:lnTo>
                  <a:lnTo>
                    <a:pt x="160900" y="303991"/>
                  </a:lnTo>
                  <a:lnTo>
                    <a:pt x="126111" y="252222"/>
                  </a:lnTo>
                  <a:lnTo>
                    <a:pt x="0" y="252222"/>
                  </a:lnTo>
                  <a:lnTo>
                    <a:pt x="177165" y="0"/>
                  </a:lnTo>
                  <a:lnTo>
                    <a:pt x="504444" y="252222"/>
                  </a:lnTo>
                  <a:lnTo>
                    <a:pt x="378332" y="252222"/>
                  </a:lnTo>
                  <a:lnTo>
                    <a:pt x="394964" y="278265"/>
                  </a:lnTo>
                  <a:lnTo>
                    <a:pt x="432783" y="329391"/>
                  </a:lnTo>
                  <a:lnTo>
                    <a:pt x="476515" y="379184"/>
                  </a:lnTo>
                  <a:lnTo>
                    <a:pt x="525965" y="427579"/>
                  </a:lnTo>
                  <a:lnTo>
                    <a:pt x="580941" y="474513"/>
                  </a:lnTo>
                  <a:lnTo>
                    <a:pt x="641248" y="519920"/>
                  </a:lnTo>
                  <a:lnTo>
                    <a:pt x="673340" y="542031"/>
                  </a:lnTo>
                  <a:lnTo>
                    <a:pt x="706692" y="563737"/>
                  </a:lnTo>
                  <a:lnTo>
                    <a:pt x="741280" y="585029"/>
                  </a:lnTo>
                  <a:lnTo>
                    <a:pt x="777080" y="605900"/>
                  </a:lnTo>
                  <a:lnTo>
                    <a:pt x="814067" y="626341"/>
                  </a:lnTo>
                  <a:lnTo>
                    <a:pt x="852217" y="646345"/>
                  </a:lnTo>
                  <a:lnTo>
                    <a:pt x="891505" y="665903"/>
                  </a:lnTo>
                  <a:lnTo>
                    <a:pt x="931909" y="685007"/>
                  </a:lnTo>
                  <a:lnTo>
                    <a:pt x="973402" y="703650"/>
                  </a:lnTo>
                  <a:lnTo>
                    <a:pt x="1015962" y="721823"/>
                  </a:lnTo>
                  <a:lnTo>
                    <a:pt x="1059564" y="739518"/>
                  </a:lnTo>
                  <a:lnTo>
                    <a:pt x="1104183" y="756728"/>
                  </a:lnTo>
                  <a:lnTo>
                    <a:pt x="1149796" y="773444"/>
                  </a:lnTo>
                  <a:lnTo>
                    <a:pt x="1196378" y="789659"/>
                  </a:lnTo>
                  <a:lnTo>
                    <a:pt x="1243905" y="805364"/>
                  </a:lnTo>
                  <a:lnTo>
                    <a:pt x="1292353" y="820551"/>
                  </a:lnTo>
                  <a:lnTo>
                    <a:pt x="1341697" y="835212"/>
                  </a:lnTo>
                  <a:lnTo>
                    <a:pt x="1391913" y="849339"/>
                  </a:lnTo>
                  <a:lnTo>
                    <a:pt x="1442977" y="862925"/>
                  </a:lnTo>
                  <a:lnTo>
                    <a:pt x="1494865" y="875961"/>
                  </a:lnTo>
                  <a:lnTo>
                    <a:pt x="1547552" y="888439"/>
                  </a:lnTo>
                  <a:lnTo>
                    <a:pt x="1601015" y="900352"/>
                  </a:lnTo>
                  <a:lnTo>
                    <a:pt x="1655228" y="911690"/>
                  </a:lnTo>
                  <a:lnTo>
                    <a:pt x="1710168" y="922447"/>
                  </a:lnTo>
                  <a:lnTo>
                    <a:pt x="1765811" y="932614"/>
                  </a:lnTo>
                  <a:lnTo>
                    <a:pt x="1822132" y="942183"/>
                  </a:lnTo>
                  <a:lnTo>
                    <a:pt x="1879107" y="951146"/>
                  </a:lnTo>
                  <a:lnTo>
                    <a:pt x="1936712" y="959495"/>
                  </a:lnTo>
                  <a:lnTo>
                    <a:pt x="1994923" y="967223"/>
                  </a:lnTo>
                  <a:lnTo>
                    <a:pt x="2053714" y="974320"/>
                  </a:lnTo>
                  <a:lnTo>
                    <a:pt x="2113063" y="980780"/>
                  </a:lnTo>
                  <a:lnTo>
                    <a:pt x="2172945" y="986594"/>
                  </a:lnTo>
                  <a:lnTo>
                    <a:pt x="2233335" y="991753"/>
                  </a:lnTo>
                  <a:lnTo>
                    <a:pt x="2294209" y="996251"/>
                  </a:lnTo>
                  <a:lnTo>
                    <a:pt x="2355544" y="1000079"/>
                  </a:lnTo>
                  <a:lnTo>
                    <a:pt x="2417314" y="1003229"/>
                  </a:lnTo>
                  <a:lnTo>
                    <a:pt x="2479496" y="1005692"/>
                  </a:lnTo>
                  <a:lnTo>
                    <a:pt x="2542066" y="1007462"/>
                  </a:lnTo>
                  <a:lnTo>
                    <a:pt x="2604998" y="1008530"/>
                  </a:lnTo>
                  <a:lnTo>
                    <a:pt x="2668270" y="1008888"/>
                  </a:lnTo>
                </a:path>
              </a:pathLst>
            </a:custGeom>
            <a:ln w="25908">
              <a:solidFill>
                <a:srgbClr val="385D89"/>
              </a:solidFill>
            </a:ln>
          </p:spPr>
          <p:txBody>
            <a:bodyPr wrap="square" lIns="0" tIns="0" rIns="0" bIns="0" rtlCol="0"/>
            <a:lstStyle/>
            <a:p>
              <a:endParaRPr/>
            </a:p>
          </p:txBody>
        </p:sp>
      </p:grpSp>
      <p:sp>
        <p:nvSpPr>
          <p:cNvPr id="14" name="object 14"/>
          <p:cNvSpPr txBox="1"/>
          <p:nvPr/>
        </p:nvSpPr>
        <p:spPr>
          <a:xfrm>
            <a:off x="754968" y="4979760"/>
            <a:ext cx="7705543" cy="1580561"/>
          </a:xfrm>
          <a:prstGeom prst="rect">
            <a:avLst/>
          </a:prstGeom>
          <a:solidFill>
            <a:srgbClr val="FFFFCC"/>
          </a:solidFill>
          <a:ln w="9144">
            <a:solidFill>
              <a:srgbClr val="006FC0"/>
            </a:solidFill>
          </a:ln>
        </p:spPr>
        <p:txBody>
          <a:bodyPr vert="horz" wrap="square" lIns="0" tIns="41275" rIns="0" bIns="0" rtlCol="0">
            <a:spAutoFit/>
          </a:bodyPr>
          <a:lstStyle/>
          <a:p>
            <a:pPr marL="90805" marR="99695">
              <a:lnSpc>
                <a:spcPct val="100000"/>
              </a:lnSpc>
              <a:tabLst>
                <a:tab pos="377825" algn="l"/>
                <a:tab pos="378460" algn="l"/>
              </a:tabLst>
            </a:pPr>
            <a:r>
              <a:rPr lang="en-US" b="1" spc="-20" dirty="0">
                <a:latin typeface="Tahoma" panose="020B0604030504040204" pitchFamily="34" charset="0"/>
                <a:ea typeface="Tahoma" panose="020B0604030504040204" pitchFamily="34" charset="0"/>
                <a:cs typeface="Tahoma" panose="020B0604030504040204" pitchFamily="34" charset="0"/>
              </a:rPr>
              <a:t>For host:</a:t>
            </a:r>
          </a:p>
          <a:p>
            <a:pPr marL="514350" marR="99695" indent="-285750">
              <a:lnSpc>
                <a:spcPct val="100000"/>
              </a:lnSpc>
              <a:spcAft>
                <a:spcPts val="600"/>
              </a:spcAft>
              <a:buFont typeface="Wingdings" panose="05000000000000000000" pitchFamily="2" charset="2"/>
              <a:buChar char="ü"/>
            </a:pPr>
            <a:r>
              <a:rPr spc="-20" dirty="0">
                <a:latin typeface="Tahoma" panose="020B0604030504040204" pitchFamily="34" charset="0"/>
                <a:ea typeface="Tahoma" panose="020B0604030504040204" pitchFamily="34" charset="0"/>
                <a:cs typeface="Tahoma" panose="020B0604030504040204" pitchFamily="34" charset="0"/>
              </a:rPr>
              <a:t>Increases metabolic capacity </a:t>
            </a:r>
            <a:r>
              <a:rPr spc="-10" dirty="0">
                <a:latin typeface="Tahoma" panose="020B0604030504040204" pitchFamily="34" charset="0"/>
                <a:ea typeface="Tahoma" panose="020B0604030504040204" pitchFamily="34" charset="0"/>
                <a:cs typeface="Tahoma" panose="020B0604030504040204" pitchFamily="34" charset="0"/>
              </a:rPr>
              <a:t>of </a:t>
            </a:r>
            <a:r>
              <a:rPr spc="-15" dirty="0">
                <a:latin typeface="Tahoma" panose="020B0604030504040204" pitchFamily="34" charset="0"/>
                <a:ea typeface="Tahoma" panose="020B0604030504040204" pitchFamily="34" charset="0"/>
                <a:cs typeface="Tahoma" panose="020B0604030504040204" pitchFamily="34" charset="0"/>
              </a:rPr>
              <a:t>host</a:t>
            </a:r>
            <a:r>
              <a:rPr lang="en-US" spc="-5" dirty="0">
                <a:latin typeface="Tahoma" panose="020B0604030504040204" pitchFamily="34" charset="0"/>
                <a:ea typeface="Tahoma" panose="020B0604030504040204" pitchFamily="34" charset="0"/>
                <a:cs typeface="Tahoma" panose="020B0604030504040204" pitchFamily="34" charset="0"/>
              </a:rPr>
              <a:t>.  Helps breakdown</a:t>
            </a:r>
            <a:r>
              <a:rPr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complex </a:t>
            </a:r>
            <a:r>
              <a:rPr spc="-5" dirty="0">
                <a:latin typeface="Tahoma" panose="020B0604030504040204" pitchFamily="34" charset="0"/>
                <a:ea typeface="Tahoma" panose="020B0604030504040204" pitchFamily="34" charset="0"/>
                <a:cs typeface="Tahoma" panose="020B0604030504040204" pitchFamily="34" charset="0"/>
              </a:rPr>
              <a:t>plant</a:t>
            </a:r>
            <a:r>
              <a:rPr spc="10" dirty="0">
                <a:latin typeface="Tahoma" panose="020B0604030504040204" pitchFamily="34" charset="0"/>
                <a:ea typeface="Tahoma" panose="020B0604030504040204" pitchFamily="34" charset="0"/>
                <a:cs typeface="Tahoma" panose="020B0604030504040204" pitchFamily="34" charset="0"/>
              </a:rPr>
              <a:t> </a:t>
            </a:r>
            <a:r>
              <a:rPr spc="-5" dirty="0">
                <a:latin typeface="Tahoma" panose="020B0604030504040204" pitchFamily="34" charset="0"/>
                <a:ea typeface="Tahoma" panose="020B0604030504040204" pitchFamily="34" charset="0"/>
                <a:cs typeface="Tahoma" panose="020B0604030504040204" pitchFamily="34" charset="0"/>
              </a:rPr>
              <a:t>carbohydrates</a:t>
            </a:r>
            <a:r>
              <a:rPr lang="en-US" spc="-5" dirty="0">
                <a:latin typeface="Tahoma" panose="020B0604030504040204" pitchFamily="34" charset="0"/>
                <a:ea typeface="Tahoma" panose="020B0604030504040204" pitchFamily="34" charset="0"/>
                <a:cs typeface="Tahoma" panose="020B0604030504040204" pitchFamily="34" charset="0"/>
              </a:rPr>
              <a:t>, fiber.  </a:t>
            </a:r>
            <a:r>
              <a:rPr spc="-5" dirty="0">
                <a:latin typeface="Tahoma" panose="020B0604030504040204" pitchFamily="34" charset="0"/>
                <a:ea typeface="Tahoma" panose="020B0604030504040204" pitchFamily="34" charset="0"/>
                <a:cs typeface="Tahoma" panose="020B0604030504040204" pitchFamily="34" charset="0"/>
              </a:rPr>
              <a:t>~10%</a:t>
            </a:r>
            <a:r>
              <a:rPr spc="5" dirty="0">
                <a:latin typeface="Tahoma" panose="020B0604030504040204" pitchFamily="34" charset="0"/>
                <a:ea typeface="Tahoma" panose="020B0604030504040204" pitchFamily="34" charset="0"/>
                <a:cs typeface="Tahoma" panose="020B0604030504040204" pitchFamily="34" charset="0"/>
              </a:rPr>
              <a:t> </a:t>
            </a:r>
            <a:r>
              <a:rPr dirty="0">
                <a:latin typeface="Tahoma" panose="020B0604030504040204" pitchFamily="34" charset="0"/>
                <a:ea typeface="Tahoma" panose="020B0604030504040204" pitchFamily="34" charset="0"/>
                <a:cs typeface="Tahoma" panose="020B0604030504040204" pitchFamily="34" charset="0"/>
              </a:rPr>
              <a:t>of</a:t>
            </a:r>
            <a:r>
              <a:rPr spc="-15" dirty="0">
                <a:latin typeface="Tahoma" panose="020B0604030504040204" pitchFamily="34" charset="0"/>
                <a:ea typeface="Tahoma" panose="020B0604030504040204" pitchFamily="34" charset="0"/>
                <a:cs typeface="Tahoma" panose="020B0604030504040204" pitchFamily="34" charset="0"/>
              </a:rPr>
              <a:t> </a:t>
            </a:r>
            <a:r>
              <a:rPr dirty="0">
                <a:latin typeface="Tahoma" panose="020B0604030504040204" pitchFamily="34" charset="0"/>
                <a:ea typeface="Tahoma" panose="020B0604030504040204" pitchFamily="34" charset="0"/>
                <a:cs typeface="Tahoma" panose="020B0604030504040204" pitchFamily="34" charset="0"/>
              </a:rPr>
              <a:t>the</a:t>
            </a:r>
            <a:r>
              <a:rPr spc="-10" dirty="0">
                <a:latin typeface="Tahoma" panose="020B0604030504040204" pitchFamily="34" charset="0"/>
                <a:ea typeface="Tahoma" panose="020B0604030504040204" pitchFamily="34" charset="0"/>
                <a:cs typeface="Tahoma" panose="020B0604030504040204" pitchFamily="34" charset="0"/>
              </a:rPr>
              <a:t> </a:t>
            </a:r>
            <a:r>
              <a:rPr spc="-5" dirty="0">
                <a:latin typeface="Tahoma" panose="020B0604030504040204" pitchFamily="34" charset="0"/>
                <a:ea typeface="Tahoma" panose="020B0604030504040204" pitchFamily="34" charset="0"/>
                <a:cs typeface="Tahoma" panose="020B0604030504040204" pitchFamily="34" charset="0"/>
              </a:rPr>
              <a:t>calories </a:t>
            </a:r>
            <a:r>
              <a:rPr spc="-484" dirty="0">
                <a:latin typeface="Tahoma" panose="020B0604030504040204" pitchFamily="34" charset="0"/>
                <a:ea typeface="Tahoma" panose="020B0604030504040204" pitchFamily="34" charset="0"/>
                <a:cs typeface="Tahoma" panose="020B0604030504040204" pitchFamily="34" charset="0"/>
              </a:rPr>
              <a:t> </a:t>
            </a:r>
            <a:r>
              <a:rPr dirty="0">
                <a:latin typeface="Tahoma" panose="020B0604030504040204" pitchFamily="34" charset="0"/>
                <a:ea typeface="Tahoma" panose="020B0604030504040204" pitchFamily="34" charset="0"/>
                <a:cs typeface="Tahoma" panose="020B0604030504040204" pitchFamily="34" charset="0"/>
              </a:rPr>
              <a:t>from</a:t>
            </a:r>
            <a:r>
              <a:rPr spc="-5" dirty="0">
                <a:latin typeface="Tahoma" panose="020B0604030504040204" pitchFamily="34" charset="0"/>
                <a:ea typeface="Tahoma" panose="020B0604030504040204" pitchFamily="34" charset="0"/>
                <a:cs typeface="Tahoma" panose="020B0604030504040204" pitchFamily="34" charset="0"/>
              </a:rPr>
              <a:t> </a:t>
            </a:r>
            <a:r>
              <a:rPr spc="-10" dirty="0">
                <a:latin typeface="Tahoma" panose="020B0604030504040204" pitchFamily="34" charset="0"/>
                <a:ea typeface="Tahoma" panose="020B0604030504040204" pitchFamily="34" charset="0"/>
                <a:cs typeface="Tahoma" panose="020B0604030504040204" pitchFamily="34" charset="0"/>
              </a:rPr>
              <a:t>diet</a:t>
            </a:r>
            <a:r>
              <a:rPr lang="en-US" spc="-10" dirty="0">
                <a:latin typeface="Tahoma" panose="020B0604030504040204" pitchFamily="34" charset="0"/>
                <a:ea typeface="Tahoma" panose="020B0604030504040204" pitchFamily="34" charset="0"/>
                <a:cs typeface="Tahoma" panose="020B0604030504040204" pitchFamily="34" charset="0"/>
              </a:rPr>
              <a:t>.</a:t>
            </a:r>
            <a:endParaRPr dirty="0">
              <a:latin typeface="Tahoma" panose="020B0604030504040204" pitchFamily="34" charset="0"/>
              <a:ea typeface="Tahoma" panose="020B0604030504040204" pitchFamily="34" charset="0"/>
              <a:cs typeface="Tahoma" panose="020B0604030504040204" pitchFamily="34" charset="0"/>
            </a:endParaRPr>
          </a:p>
          <a:p>
            <a:pPr marL="514350" marR="447040" indent="-285750">
              <a:lnSpc>
                <a:spcPct val="100000"/>
              </a:lnSpc>
              <a:spcAft>
                <a:spcPts val="600"/>
              </a:spcAft>
              <a:buFont typeface="Wingdings" panose="05000000000000000000" pitchFamily="2" charset="2"/>
              <a:buChar char="ü"/>
            </a:pPr>
            <a:r>
              <a:rPr spc="-5" dirty="0">
                <a:latin typeface="Tahoma" panose="020B0604030504040204" pitchFamily="34" charset="0"/>
                <a:ea typeface="Tahoma" panose="020B0604030504040204" pitchFamily="34" charset="0"/>
                <a:cs typeface="Tahoma" panose="020B0604030504040204" pitchFamily="34" charset="0"/>
              </a:rPr>
              <a:t>Provide</a:t>
            </a:r>
            <a:r>
              <a:rPr lang="en-US" spc="-5" dirty="0">
                <a:latin typeface="Tahoma" panose="020B0604030504040204" pitchFamily="34" charset="0"/>
                <a:ea typeface="Tahoma" panose="020B0604030504040204" pitchFamily="34" charset="0"/>
                <a:cs typeface="Tahoma" panose="020B0604030504040204" pitchFamily="34" charset="0"/>
              </a:rPr>
              <a:t>s</a:t>
            </a:r>
            <a:r>
              <a:rPr dirty="0">
                <a:latin typeface="Tahoma" panose="020B0604030504040204" pitchFamily="34" charset="0"/>
                <a:ea typeface="Tahoma" panose="020B0604030504040204" pitchFamily="34" charset="0"/>
                <a:cs typeface="Tahoma" panose="020B0604030504040204" pitchFamily="34" charset="0"/>
              </a:rPr>
              <a:t> </a:t>
            </a:r>
            <a:r>
              <a:rPr spc="-5" dirty="0">
                <a:latin typeface="Tahoma" panose="020B0604030504040204" pitchFamily="34" charset="0"/>
                <a:ea typeface="Tahoma" panose="020B0604030504040204" pitchFamily="34" charset="0"/>
                <a:cs typeface="Tahoma" panose="020B0604030504040204" pitchFamily="34" charset="0"/>
              </a:rPr>
              <a:t>vitamins</a:t>
            </a:r>
            <a:r>
              <a:rPr spc="5" dirty="0">
                <a:latin typeface="Tahoma" panose="020B0604030504040204" pitchFamily="34" charset="0"/>
                <a:ea typeface="Tahoma" panose="020B0604030504040204" pitchFamily="34" charset="0"/>
                <a:cs typeface="Tahoma" panose="020B0604030504040204" pitchFamily="34" charset="0"/>
              </a:rPr>
              <a:t> </a:t>
            </a:r>
            <a:r>
              <a:rPr spc="-5" dirty="0">
                <a:latin typeface="Tahoma" panose="020B0604030504040204" pitchFamily="34" charset="0"/>
                <a:ea typeface="Tahoma" panose="020B0604030504040204" pitchFamily="34" charset="0"/>
                <a:cs typeface="Tahoma" panose="020B0604030504040204" pitchFamily="34" charset="0"/>
              </a:rPr>
              <a:t>(B2,</a:t>
            </a:r>
            <a:r>
              <a:rPr spc="5" dirty="0">
                <a:latin typeface="Tahoma" panose="020B0604030504040204" pitchFamily="34" charset="0"/>
                <a:ea typeface="Tahoma" panose="020B0604030504040204" pitchFamily="34" charset="0"/>
                <a:cs typeface="Tahoma" panose="020B0604030504040204" pitchFamily="34" charset="0"/>
              </a:rPr>
              <a:t> </a:t>
            </a:r>
            <a:r>
              <a:rPr spc="-5" dirty="0">
                <a:latin typeface="Tahoma" panose="020B0604030504040204" pitchFamily="34" charset="0"/>
                <a:ea typeface="Tahoma" panose="020B0604030504040204" pitchFamily="34" charset="0"/>
                <a:cs typeface="Tahoma" panose="020B0604030504040204" pitchFamily="34" charset="0"/>
              </a:rPr>
              <a:t>B12,</a:t>
            </a:r>
            <a:r>
              <a:rPr spc="5" dirty="0">
                <a:latin typeface="Tahoma" panose="020B0604030504040204" pitchFamily="34" charset="0"/>
                <a:ea typeface="Tahoma" panose="020B0604030504040204" pitchFamily="34" charset="0"/>
                <a:cs typeface="Tahoma" panose="020B0604030504040204" pitchFamily="34" charset="0"/>
              </a:rPr>
              <a:t> </a:t>
            </a:r>
            <a:r>
              <a:rPr dirty="0">
                <a:latin typeface="Tahoma" panose="020B0604030504040204" pitchFamily="34" charset="0"/>
                <a:ea typeface="Tahoma" panose="020B0604030504040204" pitchFamily="34" charset="0"/>
                <a:cs typeface="Tahoma" panose="020B0604030504040204" pitchFamily="34" charset="0"/>
              </a:rPr>
              <a:t>K</a:t>
            </a:r>
            <a:r>
              <a:rPr spc="5" dirty="0">
                <a:latin typeface="Tahoma" panose="020B0604030504040204" pitchFamily="34" charset="0"/>
                <a:ea typeface="Tahoma" panose="020B0604030504040204" pitchFamily="34" charset="0"/>
                <a:cs typeface="Tahoma" panose="020B0604030504040204" pitchFamily="34" charset="0"/>
              </a:rPr>
              <a:t> </a:t>
            </a:r>
            <a:r>
              <a:rPr spc="-10" dirty="0">
                <a:latin typeface="Tahoma" panose="020B0604030504040204" pitchFamily="34" charset="0"/>
                <a:ea typeface="Tahoma" panose="020B0604030504040204" pitchFamily="34" charset="0"/>
                <a:cs typeface="Tahoma" panose="020B0604030504040204" pitchFamily="34" charset="0"/>
              </a:rPr>
              <a:t>and </a:t>
            </a:r>
            <a:r>
              <a:rPr spc="-484" dirty="0">
                <a:latin typeface="Tahoma" panose="020B0604030504040204" pitchFamily="34" charset="0"/>
                <a:ea typeface="Tahoma" panose="020B0604030504040204" pitchFamily="34" charset="0"/>
                <a:cs typeface="Tahoma" panose="020B0604030504040204" pitchFamily="34" charset="0"/>
              </a:rPr>
              <a:t> </a:t>
            </a:r>
            <a:r>
              <a:rPr spc="-5" dirty="0">
                <a:latin typeface="Tahoma" panose="020B0604030504040204" pitchFamily="34" charset="0"/>
                <a:ea typeface="Tahoma" panose="020B0604030504040204" pitchFamily="34" charset="0"/>
                <a:cs typeface="Tahoma" panose="020B0604030504040204" pitchFamily="34" charset="0"/>
              </a:rPr>
              <a:t>folic acid)</a:t>
            </a:r>
            <a:endParaRPr dirty="0">
              <a:latin typeface="Tahoma" panose="020B0604030504040204" pitchFamily="34" charset="0"/>
              <a:ea typeface="Tahoma" panose="020B0604030504040204" pitchFamily="34" charset="0"/>
              <a:cs typeface="Tahoma" panose="020B0604030504040204" pitchFamily="34" charset="0"/>
            </a:endParaRPr>
          </a:p>
          <a:p>
            <a:pPr marL="514350" marR="147955" indent="-285750">
              <a:lnSpc>
                <a:spcPct val="100000"/>
              </a:lnSpc>
              <a:spcAft>
                <a:spcPts val="600"/>
              </a:spcAft>
              <a:buFont typeface="Wingdings" panose="05000000000000000000" pitchFamily="2" charset="2"/>
              <a:buChar char="ü"/>
            </a:pPr>
            <a:r>
              <a:rPr lang="en-US" spc="-15" dirty="0">
                <a:latin typeface="Tahoma" panose="020B0604030504040204" pitchFamily="34" charset="0"/>
                <a:ea typeface="Tahoma" panose="020B0604030504040204" pitchFamily="34" charset="0"/>
                <a:cs typeface="Tahoma" panose="020B0604030504040204" pitchFamily="34" charset="0"/>
              </a:rPr>
              <a:t>Helps p</a:t>
            </a:r>
            <a:r>
              <a:rPr spc="-15" dirty="0">
                <a:latin typeface="Tahoma" panose="020B0604030504040204" pitchFamily="34" charset="0"/>
                <a:ea typeface="Tahoma" panose="020B0604030504040204" pitchFamily="34" charset="0"/>
                <a:cs typeface="Tahoma" panose="020B0604030504040204" pitchFamily="34" charset="0"/>
              </a:rPr>
              <a:t>rotec</a:t>
            </a:r>
            <a:r>
              <a:rPr lang="en-US" spc="-15" dirty="0">
                <a:latin typeface="Tahoma" panose="020B0604030504040204" pitchFamily="34" charset="0"/>
                <a:ea typeface="Tahoma" panose="020B0604030504040204" pitchFamily="34" charset="0"/>
                <a:cs typeface="Tahoma" panose="020B0604030504040204" pitchFamily="34" charset="0"/>
              </a:rPr>
              <a:t>t</a:t>
            </a:r>
            <a:r>
              <a:rPr spc="-45" dirty="0">
                <a:latin typeface="Tahoma" panose="020B0604030504040204" pitchFamily="34" charset="0"/>
                <a:ea typeface="Tahoma" panose="020B0604030504040204" pitchFamily="34" charset="0"/>
                <a:cs typeface="Tahoma" panose="020B0604030504040204" pitchFamily="34" charset="0"/>
              </a:rPr>
              <a:t> </a:t>
            </a:r>
            <a:r>
              <a:rPr spc="-15" dirty="0">
                <a:latin typeface="Tahoma" panose="020B0604030504040204" pitchFamily="34" charset="0"/>
                <a:ea typeface="Tahoma" panose="020B0604030504040204" pitchFamily="34" charset="0"/>
                <a:cs typeface="Tahoma" panose="020B0604030504040204" pitchFamily="34" charset="0"/>
              </a:rPr>
              <a:t>from</a:t>
            </a:r>
            <a:r>
              <a:rPr spc="-20" dirty="0">
                <a:latin typeface="Tahoma" panose="020B0604030504040204" pitchFamily="34" charset="0"/>
                <a:ea typeface="Tahoma" panose="020B0604030504040204" pitchFamily="34" charset="0"/>
                <a:cs typeface="Tahoma" panose="020B0604030504040204" pitchFamily="34" charset="0"/>
              </a:rPr>
              <a:t> colonization</a:t>
            </a:r>
            <a:r>
              <a:rPr spc="-25" dirty="0">
                <a:latin typeface="Tahoma" panose="020B0604030504040204" pitchFamily="34" charset="0"/>
                <a:ea typeface="Tahoma" panose="020B0604030504040204" pitchFamily="34" charset="0"/>
                <a:cs typeface="Tahoma" panose="020B0604030504040204" pitchFamily="34" charset="0"/>
              </a:rPr>
              <a:t> </a:t>
            </a:r>
            <a:r>
              <a:rPr lang="en-US" spc="-25" dirty="0">
                <a:latin typeface="Tahoma" panose="020B0604030504040204" pitchFamily="34" charset="0"/>
                <a:ea typeface="Tahoma" panose="020B0604030504040204" pitchFamily="34" charset="0"/>
                <a:cs typeface="Tahoma" panose="020B0604030504040204" pitchFamily="34" charset="0"/>
              </a:rPr>
              <a:t>by </a:t>
            </a:r>
            <a:r>
              <a:rPr spc="-20" dirty="0">
                <a:latin typeface="Tahoma" panose="020B0604030504040204" pitchFamily="34" charset="0"/>
                <a:ea typeface="Tahoma" panose="020B0604030504040204" pitchFamily="34" charset="0"/>
                <a:cs typeface="Tahoma" panose="020B0604030504040204" pitchFamily="34" charset="0"/>
              </a:rPr>
              <a:t>pathogen</a:t>
            </a:r>
            <a:r>
              <a:rPr lang="en-US" spc="-20" dirty="0">
                <a:latin typeface="Tahoma" panose="020B0604030504040204" pitchFamily="34" charset="0"/>
                <a:ea typeface="Tahoma" panose="020B0604030504040204" pitchFamily="34" charset="0"/>
                <a:cs typeface="Tahoma" panose="020B0604030504040204" pitchFamily="34" charset="0"/>
              </a:rPr>
              <a:t>s </a:t>
            </a:r>
            <a:r>
              <a:rPr spc="-20" dirty="0">
                <a:latin typeface="Tahoma" panose="020B0604030504040204" pitchFamily="34" charset="0"/>
                <a:ea typeface="Tahoma" panose="020B0604030504040204" pitchFamily="34" charset="0"/>
                <a:cs typeface="Tahoma" panose="020B0604030504040204" pitchFamily="34" charset="0"/>
              </a:rPr>
              <a:t>(</a:t>
            </a:r>
            <a:r>
              <a:rPr lang="en-US" spc="-20" dirty="0">
                <a:latin typeface="Tahoma" panose="020B0604030504040204" pitchFamily="34" charset="0"/>
                <a:ea typeface="Tahoma" panose="020B0604030504040204" pitchFamily="34" charset="0"/>
                <a:cs typeface="Tahoma" panose="020B0604030504040204" pitchFamily="34" charset="0"/>
              </a:rPr>
              <a:t>c</a:t>
            </a:r>
            <a:r>
              <a:rPr spc="-20" dirty="0">
                <a:latin typeface="Tahoma" panose="020B0604030504040204" pitchFamily="34" charset="0"/>
                <a:ea typeface="Tahoma" panose="020B0604030504040204" pitchFamily="34" charset="0"/>
                <a:cs typeface="Tahoma" panose="020B0604030504040204" pitchFamily="34" charset="0"/>
              </a:rPr>
              <a:t>olonization</a:t>
            </a:r>
            <a:r>
              <a:rPr spc="-25" dirty="0">
                <a:latin typeface="Tahoma" panose="020B0604030504040204" pitchFamily="34" charset="0"/>
                <a:ea typeface="Tahoma" panose="020B0604030504040204" pitchFamily="34" charset="0"/>
                <a:cs typeface="Tahoma" panose="020B0604030504040204" pitchFamily="34" charset="0"/>
              </a:rPr>
              <a:t> </a:t>
            </a:r>
            <a:r>
              <a:rPr spc="-20" dirty="0">
                <a:latin typeface="Tahoma" panose="020B0604030504040204" pitchFamily="34" charset="0"/>
                <a:ea typeface="Tahoma" panose="020B0604030504040204" pitchFamily="34" charset="0"/>
                <a:cs typeface="Tahoma" panose="020B0604030504040204" pitchFamily="34" charset="0"/>
              </a:rPr>
              <a:t>resistance)</a:t>
            </a:r>
            <a:endParaRPr dirty="0">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2" cstate="print"/>
          <a:stretch>
            <a:fillRect/>
          </a:stretch>
        </p:blipFill>
        <p:spPr>
          <a:xfrm>
            <a:off x="7466456" y="3193486"/>
            <a:ext cx="1325879" cy="1478280"/>
          </a:xfrm>
          <a:prstGeom prst="rect">
            <a:avLst/>
          </a:prstGeom>
        </p:spPr>
      </p:pic>
      <p:pic>
        <p:nvPicPr>
          <p:cNvPr id="16" name="object 16"/>
          <p:cNvPicPr/>
          <p:nvPr/>
        </p:nvPicPr>
        <p:blipFill>
          <a:blip r:embed="rId3" cstate="print"/>
          <a:stretch>
            <a:fillRect/>
          </a:stretch>
        </p:blipFill>
        <p:spPr>
          <a:xfrm>
            <a:off x="276225" y="2908498"/>
            <a:ext cx="1071372" cy="1834895"/>
          </a:xfrm>
          <a:prstGeom prst="rect">
            <a:avLst/>
          </a:prstGeom>
        </p:spPr>
      </p:pic>
      <p:sp>
        <p:nvSpPr>
          <p:cNvPr id="17" name="Rectangle 16">
            <a:extLst>
              <a:ext uri="{FF2B5EF4-FFF2-40B4-BE49-F238E27FC236}">
                <a16:creationId xmlns:a16="http://schemas.microsoft.com/office/drawing/2014/main" id="{86CE0397-8A37-4F63-8282-56CCF2DE8D18}"/>
              </a:ext>
            </a:extLst>
          </p:cNvPr>
          <p:cNvSpPr/>
          <p:nvPr/>
        </p:nvSpPr>
        <p:spPr>
          <a:xfrm>
            <a:off x="400809" y="989745"/>
            <a:ext cx="8496301" cy="646331"/>
          </a:xfrm>
          <a:prstGeom prst="rect">
            <a:avLst/>
          </a:prstGeom>
        </p:spPr>
        <p:txBody>
          <a:bodyPr wrap="square">
            <a:spAutoFit/>
          </a:bodyPr>
          <a:lstStyle/>
          <a:p>
            <a:pPr marL="285750" marR="5080" indent="-285750">
              <a:lnSpc>
                <a:spcPct val="100000"/>
              </a:lnSpc>
              <a:spcAft>
                <a:spcPts val="2400"/>
              </a:spcAft>
              <a:buFont typeface="Wingdings" panose="05000000000000000000" pitchFamily="2" charset="2"/>
              <a:buChar char="q"/>
            </a:pPr>
            <a:r>
              <a:rPr lang="en-US" b="1" spc="-10" dirty="0">
                <a:solidFill>
                  <a:srgbClr val="000000"/>
                </a:solidFill>
                <a:latin typeface="Tahoma" panose="020B0604030504040204" pitchFamily="34" charset="0"/>
                <a:ea typeface="Tahoma" panose="020B0604030504040204" pitchFamily="34" charset="0"/>
                <a:cs typeface="Tahoma" panose="020B0604030504040204" pitchFamily="34" charset="0"/>
              </a:rPr>
              <a:t>Symbiotic</a:t>
            </a: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b="1" spc="-10" dirty="0">
                <a:solidFill>
                  <a:srgbClr val="000000"/>
                </a:solidFill>
                <a:latin typeface="Tahoma" panose="020B0604030504040204" pitchFamily="34" charset="0"/>
                <a:ea typeface="Tahoma" panose="020B0604030504040204" pitchFamily="34" charset="0"/>
                <a:cs typeface="Tahoma" panose="020B0604030504040204" pitchFamily="34" charset="0"/>
              </a:rPr>
              <a:t>relationship:</a:t>
            </a:r>
            <a:r>
              <a:rPr lang="en-US" b="1"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b="1" spc="-10" dirty="0">
                <a:latin typeface="Tahoma" panose="020B0604030504040204" pitchFamily="34" charset="0"/>
                <a:ea typeface="Tahoma" panose="020B0604030504040204" pitchFamily="34" charset="0"/>
                <a:cs typeface="Tahoma" panose="020B0604030504040204" pitchFamily="34" charset="0"/>
              </a:rPr>
              <a:t>Interaction between</a:t>
            </a:r>
            <a:r>
              <a:rPr lang="en-US" b="1" spc="20" dirty="0">
                <a:latin typeface="Tahoma" panose="020B0604030504040204" pitchFamily="34" charset="0"/>
                <a:ea typeface="Tahoma" panose="020B0604030504040204" pitchFamily="34" charset="0"/>
                <a:cs typeface="Tahoma" panose="020B0604030504040204" pitchFamily="34" charset="0"/>
              </a:rPr>
              <a:t> </a:t>
            </a:r>
            <a:r>
              <a:rPr lang="en-US" b="1" spc="-5" dirty="0">
                <a:latin typeface="Tahoma" panose="020B0604030504040204" pitchFamily="34" charset="0"/>
                <a:ea typeface="Tahoma" panose="020B0604030504040204" pitchFamily="34" charset="0"/>
                <a:cs typeface="Tahoma" panose="020B0604030504040204" pitchFamily="34" charset="0"/>
              </a:rPr>
              <a:t>two</a:t>
            </a:r>
            <a:r>
              <a:rPr lang="en-US" b="1" dirty="0">
                <a:latin typeface="Tahoma" panose="020B0604030504040204" pitchFamily="34" charset="0"/>
                <a:ea typeface="Tahoma" panose="020B0604030504040204" pitchFamily="34" charset="0"/>
                <a:cs typeface="Tahoma" panose="020B0604030504040204" pitchFamily="34" charset="0"/>
              </a:rPr>
              <a:t> </a:t>
            </a:r>
            <a:r>
              <a:rPr lang="en-US" b="1" spc="-15" dirty="0">
                <a:latin typeface="Tahoma" panose="020B0604030504040204" pitchFamily="34" charset="0"/>
                <a:ea typeface="Tahoma" panose="020B0604030504040204" pitchFamily="34" charset="0"/>
                <a:cs typeface="Tahoma" panose="020B0604030504040204" pitchFamily="34" charset="0"/>
              </a:rPr>
              <a:t>different</a:t>
            </a:r>
            <a:r>
              <a:rPr lang="en-US" b="1" spc="-5" dirty="0">
                <a:latin typeface="Tahoma" panose="020B0604030504040204" pitchFamily="34" charset="0"/>
                <a:ea typeface="Tahoma" panose="020B0604030504040204" pitchFamily="34" charset="0"/>
                <a:cs typeface="Tahoma" panose="020B0604030504040204" pitchFamily="34" charset="0"/>
              </a:rPr>
              <a:t> organisms</a:t>
            </a:r>
            <a:r>
              <a:rPr lang="en-US" b="1" spc="-10" dirty="0">
                <a:latin typeface="Tahoma" panose="020B0604030504040204" pitchFamily="34" charset="0"/>
                <a:ea typeface="Tahoma" panose="020B0604030504040204" pitchFamily="34" charset="0"/>
                <a:cs typeface="Tahoma" panose="020B0604030504040204" pitchFamily="34" charset="0"/>
              </a:rPr>
              <a:t> </a:t>
            </a:r>
            <a:r>
              <a:rPr lang="en-US" b="1" dirty="0">
                <a:latin typeface="Tahoma" panose="020B0604030504040204" pitchFamily="34" charset="0"/>
                <a:ea typeface="Tahoma" panose="020B0604030504040204" pitchFamily="34" charset="0"/>
                <a:cs typeface="Tahoma" panose="020B0604030504040204" pitchFamily="34" charset="0"/>
              </a:rPr>
              <a:t>living in </a:t>
            </a:r>
            <a:r>
              <a:rPr lang="en-US" b="1" spc="-5" dirty="0">
                <a:latin typeface="Tahoma" panose="020B0604030504040204" pitchFamily="34" charset="0"/>
                <a:ea typeface="Tahoma" panose="020B0604030504040204" pitchFamily="34" charset="0"/>
                <a:cs typeface="Tahoma" panose="020B0604030504040204" pitchFamily="34" charset="0"/>
              </a:rPr>
              <a:t>close </a:t>
            </a:r>
            <a:r>
              <a:rPr lang="en-US" b="1" spc="-15" dirty="0">
                <a:latin typeface="Tahoma" panose="020B0604030504040204" pitchFamily="34" charset="0"/>
                <a:ea typeface="Tahoma" panose="020B0604030504040204" pitchFamily="34" charset="0"/>
                <a:cs typeface="Tahoma" panose="020B0604030504040204" pitchFamily="34" charset="0"/>
              </a:rPr>
              <a:t>physical </a:t>
            </a:r>
            <a:r>
              <a:rPr lang="en-US" b="1" spc="-5" dirty="0">
                <a:latin typeface="Tahoma" panose="020B0604030504040204" pitchFamily="34" charset="0"/>
                <a:ea typeface="Tahoma" panose="020B0604030504040204" pitchFamily="34" charset="0"/>
                <a:cs typeface="Tahoma" panose="020B0604030504040204" pitchFamily="34" charset="0"/>
              </a:rPr>
              <a:t>association, </a:t>
            </a:r>
            <a:r>
              <a:rPr lang="en-US" b="1" spc="-10" dirty="0">
                <a:latin typeface="Tahoma" panose="020B0604030504040204" pitchFamily="34" charset="0"/>
                <a:ea typeface="Tahoma" panose="020B0604030504040204" pitchFamily="34" charset="0"/>
                <a:cs typeface="Tahoma" panose="020B0604030504040204" pitchFamily="34" charset="0"/>
              </a:rPr>
              <a:t>typically </a:t>
            </a:r>
            <a:r>
              <a:rPr lang="en-US" b="1" spc="-30" dirty="0">
                <a:latin typeface="Tahoma" panose="020B0604030504040204" pitchFamily="34" charset="0"/>
                <a:ea typeface="Tahoma" panose="020B0604030504040204" pitchFamily="34" charset="0"/>
                <a:cs typeface="Tahoma" panose="020B0604030504040204" pitchFamily="34" charset="0"/>
              </a:rPr>
              <a:t>to </a:t>
            </a:r>
            <a:r>
              <a:rPr lang="en-US" b="1" spc="-800" dirty="0">
                <a:latin typeface="Tahoma" panose="020B0604030504040204" pitchFamily="34" charset="0"/>
                <a:ea typeface="Tahoma" panose="020B0604030504040204" pitchFamily="34" charset="0"/>
                <a:cs typeface="Tahoma" panose="020B0604030504040204" pitchFamily="34" charset="0"/>
              </a:rPr>
              <a:t> </a:t>
            </a:r>
            <a:r>
              <a:rPr lang="en-US" b="1" dirty="0">
                <a:latin typeface="Tahoma" panose="020B0604030504040204" pitchFamily="34" charset="0"/>
                <a:ea typeface="Tahoma" panose="020B0604030504040204" pitchFamily="34" charset="0"/>
                <a:cs typeface="Tahoma" panose="020B0604030504040204" pitchFamily="34" charset="0"/>
              </a:rPr>
              <a:t>the</a:t>
            </a:r>
            <a:r>
              <a:rPr lang="en-US" b="1" spc="-10" dirty="0">
                <a:latin typeface="Tahoma" panose="020B0604030504040204" pitchFamily="34" charset="0"/>
                <a:ea typeface="Tahoma" panose="020B0604030504040204" pitchFamily="34" charset="0"/>
                <a:cs typeface="Tahoma" panose="020B0604030504040204" pitchFamily="34" charset="0"/>
              </a:rPr>
              <a:t> </a:t>
            </a:r>
            <a:r>
              <a:rPr lang="en-US" b="1" spc="-15" dirty="0">
                <a:latin typeface="Tahoma" panose="020B0604030504040204" pitchFamily="34" charset="0"/>
                <a:ea typeface="Tahoma" panose="020B0604030504040204" pitchFamily="34" charset="0"/>
                <a:cs typeface="Tahoma" panose="020B0604030504040204" pitchFamily="34" charset="0"/>
              </a:rPr>
              <a:t>advantage</a:t>
            </a:r>
            <a:r>
              <a:rPr lang="en-US" b="1" spc="-10" dirty="0">
                <a:latin typeface="Tahoma" panose="020B0604030504040204" pitchFamily="34" charset="0"/>
                <a:ea typeface="Tahoma" panose="020B0604030504040204" pitchFamily="34" charset="0"/>
                <a:cs typeface="Tahoma" panose="020B0604030504040204" pitchFamily="34" charset="0"/>
              </a:rPr>
              <a:t> </a:t>
            </a:r>
            <a:r>
              <a:rPr lang="en-US" b="1" spc="-5" dirty="0">
                <a:latin typeface="Tahoma" panose="020B0604030504040204" pitchFamily="34" charset="0"/>
                <a:ea typeface="Tahoma" panose="020B0604030504040204" pitchFamily="34" charset="0"/>
                <a:cs typeface="Tahoma" panose="020B0604030504040204" pitchFamily="34" charset="0"/>
              </a:rPr>
              <a:t>of</a:t>
            </a:r>
            <a:r>
              <a:rPr lang="en-US" b="1" spc="15" dirty="0">
                <a:latin typeface="Tahoma" panose="020B0604030504040204" pitchFamily="34" charset="0"/>
                <a:ea typeface="Tahoma" panose="020B0604030504040204" pitchFamily="34" charset="0"/>
                <a:cs typeface="Tahoma" panose="020B0604030504040204" pitchFamily="34" charset="0"/>
              </a:rPr>
              <a:t> </a:t>
            </a:r>
            <a:r>
              <a:rPr lang="en-US" b="1" spc="-5" dirty="0">
                <a:latin typeface="Tahoma" panose="020B0604030504040204" pitchFamily="34" charset="0"/>
                <a:ea typeface="Tahoma" panose="020B0604030504040204" pitchFamily="34" charset="0"/>
                <a:cs typeface="Tahoma" panose="020B0604030504040204" pitchFamily="34" charset="0"/>
              </a:rPr>
              <a:t>both.</a:t>
            </a:r>
          </a:p>
        </p:txBody>
      </p:sp>
      <p:sp>
        <p:nvSpPr>
          <p:cNvPr id="18" name="object 3">
            <a:extLst>
              <a:ext uri="{FF2B5EF4-FFF2-40B4-BE49-F238E27FC236}">
                <a16:creationId xmlns:a16="http://schemas.microsoft.com/office/drawing/2014/main" id="{F3D86DDE-F4C7-4041-972D-66345E8EAE7B}"/>
              </a:ext>
            </a:extLst>
          </p:cNvPr>
          <p:cNvSpPr txBox="1"/>
          <p:nvPr/>
        </p:nvSpPr>
        <p:spPr>
          <a:xfrm>
            <a:off x="1379969" y="3505955"/>
            <a:ext cx="1979865" cy="392415"/>
          </a:xfrm>
          <a:prstGeom prst="rect">
            <a:avLst/>
          </a:prstGeom>
          <a:ln w="9144">
            <a:solidFill>
              <a:srgbClr val="C00000"/>
            </a:solidFill>
          </a:ln>
        </p:spPr>
        <p:txBody>
          <a:bodyPr vert="horz" wrap="square" lIns="0" tIns="22860" rIns="0" bIns="0" rtlCol="0">
            <a:spAutoFit/>
          </a:bodyPr>
          <a:lstStyle/>
          <a:p>
            <a:pPr marL="92075">
              <a:lnSpc>
                <a:spcPct val="100000"/>
              </a:lnSpc>
              <a:spcBef>
                <a:spcPts val="180"/>
              </a:spcBef>
            </a:pPr>
            <a:r>
              <a:rPr sz="2400" spc="-10" dirty="0">
                <a:latin typeface="Tahoma" panose="020B0604030504040204" pitchFamily="34" charset="0"/>
                <a:ea typeface="Tahoma" panose="020B0604030504040204" pitchFamily="34" charset="0"/>
                <a:cs typeface="Tahoma" panose="020B0604030504040204" pitchFamily="34" charset="0"/>
              </a:rPr>
              <a:t>Human</a:t>
            </a:r>
            <a:r>
              <a:rPr sz="2400" spc="5" dirty="0">
                <a:latin typeface="Tahoma" panose="020B0604030504040204" pitchFamily="34" charset="0"/>
                <a:ea typeface="Tahoma" panose="020B0604030504040204" pitchFamily="34" charset="0"/>
                <a:cs typeface="Tahoma" panose="020B0604030504040204" pitchFamily="34" charset="0"/>
              </a:rPr>
              <a:t> </a:t>
            </a:r>
            <a:r>
              <a:rPr sz="2400" spc="-10" dirty="0">
                <a:latin typeface="Tahoma" panose="020B0604030504040204" pitchFamily="34" charset="0"/>
                <a:ea typeface="Tahoma" panose="020B0604030504040204" pitchFamily="34" charset="0"/>
                <a:cs typeface="Tahoma" panose="020B0604030504040204" pitchFamily="34" charset="0"/>
              </a:rPr>
              <a:t>(host)</a:t>
            </a:r>
            <a:endParaRPr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5A66AE-06DC-449E-BFE9-6F3CEB498F92}"/>
              </a:ext>
            </a:extLst>
          </p:cNvPr>
          <p:cNvSpPr txBox="1"/>
          <p:nvPr/>
        </p:nvSpPr>
        <p:spPr>
          <a:xfrm>
            <a:off x="304799" y="455119"/>
            <a:ext cx="8574132" cy="1077218"/>
          </a:xfrm>
          <a:prstGeom prst="rect">
            <a:avLst/>
          </a:prstGeom>
          <a:noFill/>
        </p:spPr>
        <p:txBody>
          <a:bodyPr wrap="square" rtlCol="0">
            <a:sp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The GI Tract Presents Unique Challenges for the Mammalian Immune System</a:t>
            </a:r>
          </a:p>
        </p:txBody>
      </p:sp>
      <p:sp>
        <p:nvSpPr>
          <p:cNvPr id="4" name="Rectangle 3">
            <a:extLst>
              <a:ext uri="{FF2B5EF4-FFF2-40B4-BE49-F238E27FC236}">
                <a16:creationId xmlns:a16="http://schemas.microsoft.com/office/drawing/2014/main" id="{97CB59CB-5E87-4141-A3BC-271C126404E0}"/>
              </a:ext>
            </a:extLst>
          </p:cNvPr>
          <p:cNvSpPr/>
          <p:nvPr/>
        </p:nvSpPr>
        <p:spPr>
          <a:xfrm>
            <a:off x="416706" y="1858777"/>
            <a:ext cx="8241622" cy="4524315"/>
          </a:xfrm>
          <a:prstGeom prst="rect">
            <a:avLst/>
          </a:prstGeom>
        </p:spPr>
        <p:txBody>
          <a:bodyPr wrap="square">
            <a:spAutoFit/>
          </a:bodyPr>
          <a:lstStyle/>
          <a:p>
            <a:pPr marL="346075" indent="-346075">
              <a:buFont typeface="Wingdings" panose="05000000000000000000" pitchFamily="2" charset="2"/>
              <a:buChar char="q"/>
            </a:pPr>
            <a:r>
              <a:rPr lang="en-US" sz="2400" dirty="0">
                <a:latin typeface="Tahoma" panose="020B0604030504040204" pitchFamily="34" charset="0"/>
                <a:ea typeface="Tahoma" panose="020B0604030504040204" pitchFamily="34" charset="0"/>
                <a:cs typeface="Tahoma" panose="020B0604030504040204" pitchFamily="34" charset="0"/>
              </a:rPr>
              <a:t>The GI tract (or GUT) </a:t>
            </a:r>
            <a:r>
              <a:rPr lang="en-US" sz="2400" u="sng" dirty="0">
                <a:latin typeface="Tahoma" panose="020B0604030504040204" pitchFamily="34" charset="0"/>
                <a:ea typeface="Tahoma" panose="020B0604030504040204" pitchFamily="34" charset="0"/>
                <a:cs typeface="Tahoma" panose="020B0604030504040204" pitchFamily="34" charset="0"/>
              </a:rPr>
              <a:t>must tolerate</a:t>
            </a:r>
            <a:r>
              <a:rPr lang="en-US" sz="2400" dirty="0">
                <a:latin typeface="Tahoma" panose="020B0604030504040204" pitchFamily="34" charset="0"/>
                <a:ea typeface="Tahoma" panose="020B0604030504040204" pitchFamily="34" charset="0"/>
                <a:cs typeface="Tahoma" panose="020B0604030504040204" pitchFamily="34" charset="0"/>
              </a:rPr>
              <a:t> the presence of an estimated </a:t>
            </a:r>
            <a:r>
              <a:rPr lang="en-US" sz="2400" b="1" dirty="0">
                <a:latin typeface="Tahoma" panose="020B0604030504040204" pitchFamily="34" charset="0"/>
                <a:ea typeface="Tahoma" panose="020B0604030504040204" pitchFamily="34" charset="0"/>
                <a:cs typeface="Tahoma" panose="020B0604030504040204" pitchFamily="34" charset="0"/>
              </a:rPr>
              <a:t>100 trillion </a:t>
            </a:r>
            <a:r>
              <a:rPr lang="en-US" sz="2400" dirty="0">
                <a:latin typeface="Tahoma" panose="020B0604030504040204" pitchFamily="34" charset="0"/>
                <a:ea typeface="Tahoma" panose="020B0604030504040204" pitchFamily="34" charset="0"/>
                <a:cs typeface="Tahoma" panose="020B0604030504040204" pitchFamily="34" charset="0"/>
              </a:rPr>
              <a:t>luminal microbes (microbiota), </a:t>
            </a:r>
          </a:p>
          <a:p>
            <a:pPr>
              <a:tabLst>
                <a:tab pos="341313" algn="l"/>
              </a:tabLst>
            </a:pPr>
            <a:r>
              <a:rPr lang="en-US" sz="2400" dirty="0">
                <a:latin typeface="Tahoma" panose="020B0604030504040204" pitchFamily="34" charset="0"/>
                <a:ea typeface="Tahoma" panose="020B0604030504040204" pitchFamily="34" charset="0"/>
                <a:cs typeface="Tahoma" panose="020B0604030504040204" pitchFamily="34" charset="0"/>
              </a:rPr>
              <a:t> 	and NOT respond </a:t>
            </a:r>
            <a:r>
              <a:rPr lang="en-US" sz="2400" u="sng" dirty="0">
                <a:latin typeface="Tahoma" panose="020B0604030504040204" pitchFamily="34" charset="0"/>
                <a:ea typeface="Tahoma" panose="020B0604030504040204" pitchFamily="34" charset="0"/>
                <a:cs typeface="Tahoma" panose="020B0604030504040204" pitchFamily="34" charset="0"/>
              </a:rPr>
              <a:t>inappropriately</a:t>
            </a:r>
            <a:r>
              <a:rPr lang="en-US" sz="2400" dirty="0">
                <a:latin typeface="Tahoma" panose="020B0604030504040204" pitchFamily="34" charset="0"/>
                <a:ea typeface="Tahoma" panose="020B0604030504040204" pitchFamily="34" charset="0"/>
                <a:cs typeface="Tahoma" panose="020B0604030504040204" pitchFamily="34" charset="0"/>
              </a:rPr>
              <a:t> to these foreign 	squatters or their products, but still </a:t>
            </a:r>
            <a:r>
              <a:rPr lang="en-US" sz="2400" u="sng" dirty="0">
                <a:latin typeface="Tahoma" panose="020B0604030504040204" pitchFamily="34" charset="0"/>
                <a:ea typeface="Tahoma" panose="020B0604030504040204" pitchFamily="34" charset="0"/>
                <a:cs typeface="Tahoma" panose="020B0604030504040204" pitchFamily="34" charset="0"/>
              </a:rPr>
              <a:t>protect</a:t>
            </a:r>
            <a:r>
              <a:rPr lang="en-US" sz="2400" dirty="0">
                <a:latin typeface="Tahoma" panose="020B0604030504040204" pitchFamily="34" charset="0"/>
                <a:ea typeface="Tahoma" panose="020B0604030504040204" pitchFamily="34" charset="0"/>
                <a:cs typeface="Tahoma" panose="020B0604030504040204" pitchFamily="34" charset="0"/>
              </a:rPr>
              <a:t> the intestinal 	mucosa from potentially harmful dietary antigens and 	invading pathogens.</a:t>
            </a:r>
          </a:p>
          <a:p>
            <a:pPr marL="346075" indent="-346075">
              <a:buFont typeface="Wingdings" panose="05000000000000000000" pitchFamily="2" charset="2"/>
              <a:buChar char="q"/>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6075" indent="-346075">
              <a:buFont typeface="Wingdings" panose="05000000000000000000" pitchFamily="2" charset="2"/>
              <a:buChar char="q"/>
            </a:pPr>
            <a:r>
              <a:rPr lang="en-US" sz="2400" dirty="0">
                <a:latin typeface="Tahoma" panose="020B0604030504040204" pitchFamily="34" charset="0"/>
                <a:ea typeface="Tahoma" panose="020B0604030504040204" pitchFamily="34" charset="0"/>
                <a:cs typeface="Tahoma" panose="020B0604030504040204" pitchFamily="34" charset="0"/>
              </a:rPr>
              <a:t>The </a:t>
            </a:r>
            <a:r>
              <a:rPr lang="en-US" sz="2400" b="1" dirty="0">
                <a:latin typeface="Tahoma" panose="020B0604030504040204" pitchFamily="34" charset="0"/>
                <a:ea typeface="Tahoma" panose="020B0604030504040204" pitchFamily="34" charset="0"/>
                <a:cs typeface="Tahoma" panose="020B0604030504040204" pitchFamily="34" charset="0"/>
              </a:rPr>
              <a:t>intestinal epithelium </a:t>
            </a:r>
            <a:r>
              <a:rPr lang="en-US" sz="2400" dirty="0">
                <a:latin typeface="Tahoma" panose="020B0604030504040204" pitchFamily="34" charset="0"/>
                <a:ea typeface="Tahoma" panose="020B0604030504040204" pitchFamily="34" charset="0"/>
                <a:cs typeface="Tahoma" panose="020B0604030504040204" pitchFamily="34" charset="0"/>
              </a:rPr>
              <a:t>is a </a:t>
            </a:r>
            <a:r>
              <a:rPr lang="en-US" sz="2400" u="sng" dirty="0">
                <a:latin typeface="Tahoma" panose="020B0604030504040204" pitchFamily="34" charset="0"/>
                <a:ea typeface="Tahoma" panose="020B0604030504040204" pitchFamily="34" charset="0"/>
                <a:cs typeface="Tahoma" panose="020B0604030504040204" pitchFamily="34" charset="0"/>
              </a:rPr>
              <a:t>single layer</a:t>
            </a:r>
            <a:r>
              <a:rPr lang="en-US" sz="2400" dirty="0">
                <a:latin typeface="Tahoma" panose="020B0604030504040204" pitchFamily="34" charset="0"/>
                <a:ea typeface="Tahoma" panose="020B0604030504040204" pitchFamily="34" charset="0"/>
                <a:cs typeface="Tahoma" panose="020B0604030504040204" pitchFamily="34" charset="0"/>
              </a:rPr>
              <a:t> of cells lining the gut that is essential for preserving gut homeostasis, and acts both as a </a:t>
            </a:r>
            <a:r>
              <a:rPr lang="en-US" sz="2400" u="sng" dirty="0">
                <a:latin typeface="Tahoma" panose="020B0604030504040204" pitchFamily="34" charset="0"/>
                <a:ea typeface="Tahoma" panose="020B0604030504040204" pitchFamily="34" charset="0"/>
                <a:cs typeface="Tahoma" panose="020B0604030504040204" pitchFamily="34" charset="0"/>
              </a:rPr>
              <a:t>physical barrier</a:t>
            </a:r>
            <a:r>
              <a:rPr lang="en-US" sz="2400" dirty="0">
                <a:latin typeface="Tahoma" panose="020B0604030504040204" pitchFamily="34" charset="0"/>
                <a:ea typeface="Tahoma" panose="020B0604030504040204" pitchFamily="34" charset="0"/>
                <a:cs typeface="Tahoma" panose="020B0604030504040204" pitchFamily="34" charset="0"/>
              </a:rPr>
              <a:t>, and a </a:t>
            </a:r>
            <a:r>
              <a:rPr lang="en-US" sz="2400" u="sng" dirty="0">
                <a:latin typeface="Tahoma" panose="020B0604030504040204" pitchFamily="34" charset="0"/>
                <a:ea typeface="Tahoma" panose="020B0604030504040204" pitchFamily="34" charset="0"/>
                <a:cs typeface="Tahoma" panose="020B0604030504040204" pitchFamily="34" charset="0"/>
              </a:rPr>
              <a:t>coordinating hub</a:t>
            </a:r>
            <a:r>
              <a:rPr lang="en-US" sz="2400" dirty="0">
                <a:latin typeface="Tahoma" panose="020B0604030504040204" pitchFamily="34" charset="0"/>
                <a:ea typeface="Tahoma" panose="020B0604030504040204" pitchFamily="34" charset="0"/>
                <a:cs typeface="Tahoma" panose="020B0604030504040204" pitchFamily="34" charset="0"/>
              </a:rPr>
              <a:t> for immune defense and crosstalk between bacteria and immune cells. </a:t>
            </a:r>
          </a:p>
        </p:txBody>
      </p:sp>
    </p:spTree>
    <p:extLst>
      <p:ext uri="{BB962C8B-B14F-4D97-AF65-F5344CB8AC3E}">
        <p14:creationId xmlns:p14="http://schemas.microsoft.com/office/powerpoint/2010/main" val="92155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5A66AE-06DC-449E-BFE9-6F3CEB498F92}"/>
              </a:ext>
            </a:extLst>
          </p:cNvPr>
          <p:cNvSpPr txBox="1"/>
          <p:nvPr/>
        </p:nvSpPr>
        <p:spPr>
          <a:xfrm>
            <a:off x="424881" y="464355"/>
            <a:ext cx="8515923" cy="1815882"/>
          </a:xfrm>
          <a:prstGeom prst="rect">
            <a:avLst/>
          </a:prstGeom>
          <a:noFill/>
        </p:spPr>
        <p:txBody>
          <a:bodyPr wrap="square" rtlCol="0">
            <a:spAutoFit/>
          </a:bodyPr>
          <a:lstStyle/>
          <a:p>
            <a:pPr algn="l">
              <a:spcAft>
                <a:spcPts val="2400"/>
              </a:spcAft>
            </a:pPr>
            <a:r>
              <a:rPr lang="en-US" sz="2800" b="1" i="0" u="sng"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Metagenomics</a:t>
            </a:r>
            <a:r>
              <a:rPr lang="en-US" sz="2800" b="1" i="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methods can currently map about 90% of microorganism genomes, which means these genomes can be </a:t>
            </a:r>
            <a:r>
              <a:rPr lang="en-US" sz="2800" b="1" u="sng"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prioritized</a:t>
            </a:r>
            <a:r>
              <a:rPr lang="en-US" sz="2800" b="1"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for analysis</a:t>
            </a:r>
            <a:r>
              <a:rPr lang="en-US" sz="2800" b="1" i="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endParaRPr lang="en-US" sz="28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E0A44960-3782-49EA-A801-875E60076D36}"/>
              </a:ext>
            </a:extLst>
          </p:cNvPr>
          <p:cNvSpPr txBox="1"/>
          <p:nvPr/>
        </p:nvSpPr>
        <p:spPr>
          <a:xfrm>
            <a:off x="286328" y="2536090"/>
            <a:ext cx="8183417" cy="3570208"/>
          </a:xfrm>
          <a:prstGeom prst="rect">
            <a:avLst/>
          </a:prstGeom>
          <a:noFill/>
        </p:spPr>
        <p:txBody>
          <a:bodyPr wrap="square">
            <a:spAutoFit/>
          </a:bodyPr>
          <a:lstStyle/>
          <a:p>
            <a:pPr marL="461963" indent="-461963" algn="l">
              <a:spcAft>
                <a:spcPts val="1200"/>
              </a:spcAft>
              <a:buFont typeface="Wingdings" panose="05000000000000000000" pitchFamily="2" charset="2"/>
              <a:buChar char="q"/>
            </a:pPr>
            <a:r>
              <a:rPr lang="en-US" sz="2400" b="0" i="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Based on recent large-scale metagenomic studies of the microbiome from different body sites in individuals with both Westernized and non-Westernized lifestyles, the diversity of the human microbiome is estimated at 25 different phyla, an average of 2,000 genera and 5,000 species, and 316 million genes.  </a:t>
            </a:r>
            <a:endParaRPr lang="en-US" sz="2400"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a:p>
            <a:pPr marL="461963" indent="-461963" algn="l"/>
            <a:r>
              <a:rPr lang="en-US" sz="2400" b="0" i="1"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2400" b="1" i="1"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However, the diversity of a </a:t>
            </a:r>
            <a:r>
              <a:rPr lang="en-US" sz="2400" b="1" i="1" u="sng"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large fraction</a:t>
            </a:r>
            <a:r>
              <a:rPr lang="en-US" sz="2400" b="1" i="1"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 of the human microbiome remains unknown and </a:t>
            </a:r>
            <a:r>
              <a:rPr lang="en-US" sz="2400" b="1" i="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un</a:t>
            </a:r>
            <a:r>
              <a:rPr lang="en-US" sz="2400" b="1" i="1"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explored.</a:t>
            </a:r>
          </a:p>
        </p:txBody>
      </p:sp>
    </p:spTree>
    <p:extLst>
      <p:ext uri="{BB962C8B-B14F-4D97-AF65-F5344CB8AC3E}">
        <p14:creationId xmlns:p14="http://schemas.microsoft.com/office/powerpoint/2010/main" val="28909031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3545</TotalTime>
  <Words>2790</Words>
  <Application>Microsoft Office PowerPoint</Application>
  <PresentationFormat>On-screen Show (4:3)</PresentationFormat>
  <Paragraphs>194</Paragraphs>
  <Slides>42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Tahoma</vt:lpstr>
      <vt:lpstr>Wingdings</vt:lpstr>
      <vt:lpstr>Office Theme</vt:lpstr>
      <vt:lpstr>PowerPoint Presentation</vt:lpstr>
      <vt:lpstr>Brief Outline</vt:lpstr>
      <vt:lpstr>PowerPoint Presentation</vt:lpstr>
      <vt:lpstr>PowerPoint Presentation</vt:lpstr>
      <vt:lpstr>A Short Story... </vt:lpstr>
      <vt:lpstr>PowerPoint Presentation</vt:lpstr>
      <vt:lpstr>Gut Microbiota in Health - Symbiosis</vt:lpstr>
      <vt:lpstr>PowerPoint Presentation</vt:lpstr>
      <vt:lpstr>PowerPoint Presentation</vt:lpstr>
      <vt:lpstr>PowerPoint Presentation</vt:lpstr>
      <vt:lpstr>PowerPoint Presentation</vt:lpstr>
      <vt:lpstr>Commensal Microbes Provide a Protective Function (barrier effect) </vt:lpstr>
      <vt:lpstr>PowerPoint Presentation</vt:lpstr>
      <vt:lpstr>PowerPoint Presentation</vt:lpstr>
      <vt:lpstr>Intestinal Villi and Lymph/Blood Circulation</vt:lpstr>
      <vt:lpstr>PowerPoint Presentation</vt:lpstr>
      <vt:lpstr>PowerPoint Presentation</vt:lpstr>
      <vt:lpstr>Peyer’s Patches   (“Intestinal Tonsils”)</vt:lpstr>
      <vt:lpstr>PowerPoint Presentation</vt:lpstr>
      <vt:lpstr>PowerPoint Presentation</vt:lpstr>
      <vt:lpstr>PowerPoint Presentation</vt:lpstr>
      <vt:lpstr>T-regulatory (Treg) Cells and Tolerance to Commensal Microbes</vt:lpstr>
      <vt:lpstr>PowerPoint Presentation</vt:lpstr>
      <vt:lpstr>PowerPoint Presentation</vt:lpstr>
      <vt:lpstr>Role of Microbiota and Immune Response in Maintaining Gut Homeostasis</vt:lpstr>
      <vt:lpstr>PowerPoint Presentation</vt:lpstr>
      <vt:lpstr>PowerPoint Presentation</vt:lpstr>
      <vt:lpstr>PowerPoint Presentation</vt:lpstr>
      <vt:lpstr>Gut Mucosal DAMPs &amp; Inflammation</vt:lpstr>
      <vt:lpstr>Gut Microbiota in Homeostasis and Inflammation</vt:lpstr>
      <vt:lpstr>Gut Microbiota in Homeostasis &amp; Inflammation</vt:lpstr>
      <vt:lpstr>SCFAs contribute to immune homeostasis in mucosa, BUT... excessive &amp; sub-optimal levels of SCFAs are often associated with inflammation and cancer.</vt:lpstr>
      <vt:lpstr>PowerPoint Presentation</vt:lpstr>
      <vt:lpstr>PowerPoint Presentation</vt:lpstr>
      <vt:lpstr>PowerPoint Presentation</vt:lpstr>
      <vt:lpstr>PowerPoint Presentation</vt:lpstr>
      <vt:lpstr>PowerPoint Presentation</vt:lpstr>
      <vt:lpstr>Microbiota-Gut-Brain Axis</vt:lpstr>
      <vt:lpstr>Microbiota-Gut-Brain Axis</vt:lpstr>
      <vt:lpstr>Microbiota-Gut-Brain Axis</vt:lpstr>
      <vt:lpstr>Microbiota-Gut-Brain Axis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 Bergey</dc:creator>
  <cp:lastModifiedBy>Daniel R Bergey</cp:lastModifiedBy>
  <cp:revision>1033</cp:revision>
  <cp:lastPrinted>2022-02-10T22:53:57Z</cp:lastPrinted>
  <dcterms:created xsi:type="dcterms:W3CDTF">2021-02-25T21:46:58Z</dcterms:created>
  <dcterms:modified xsi:type="dcterms:W3CDTF">2022-02-10T22:55:12Z</dcterms:modified>
</cp:coreProperties>
</file>